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3" r:id="rId3"/>
    <p:sldId id="284" r:id="rId4"/>
    <p:sldId id="291" r:id="rId5"/>
    <p:sldId id="285" r:id="rId6"/>
    <p:sldId id="286" r:id="rId7"/>
    <p:sldId id="287" r:id="rId8"/>
    <p:sldId id="288" r:id="rId9"/>
    <p:sldId id="289" r:id="rId10"/>
    <p:sldId id="292" r:id="rId11"/>
    <p:sldId id="293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94" r:id="rId26"/>
    <p:sldId id="296" r:id="rId27"/>
    <p:sldId id="295" r:id="rId28"/>
    <p:sldId id="297" r:id="rId29"/>
    <p:sldId id="298" r:id="rId30"/>
    <p:sldId id="270" r:id="rId31"/>
    <p:sldId id="271" r:id="rId32"/>
    <p:sldId id="27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5ECE9A-A947-4D64-86A8-95827762823E}">
          <p14:sldIdLst>
            <p14:sldId id="256"/>
            <p14:sldId id="283"/>
            <p14:sldId id="284"/>
            <p14:sldId id="291"/>
            <p14:sldId id="285"/>
            <p14:sldId id="286"/>
            <p14:sldId id="287"/>
            <p14:sldId id="288"/>
            <p14:sldId id="289"/>
            <p14:sldId id="292"/>
            <p14:sldId id="29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Untitled Section" id="{C16A720C-A290-4961-9CDF-EC3EE3DD60F3}">
          <p14:sldIdLst>
            <p14:sldId id="267"/>
            <p14:sldId id="268"/>
            <p14:sldId id="269"/>
            <p14:sldId id="294"/>
            <p14:sldId id="296"/>
            <p14:sldId id="295"/>
            <p14:sldId id="297"/>
            <p14:sldId id="298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Inequation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31925-016D-4B4B-AAC1-4176030B5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solidFill>
                  <a:srgbClr val="0070C0"/>
                </a:solidFill>
              </a:rPr>
              <a:t>ALGEBRA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EBDAA-4C27-4408-8CDD-70F6E8A037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</p:txBody>
      </p:sp>
    </p:spTree>
    <p:extLst>
      <p:ext uri="{BB962C8B-B14F-4D97-AF65-F5344CB8AC3E}">
        <p14:creationId xmlns:p14="http://schemas.microsoft.com/office/powerpoint/2010/main" val="294540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 variable  expression  contains  numbers  AND  variables.</a:t>
            </a:r>
          </a:p>
          <a:p>
            <a:pPr marL="0" indent="0">
              <a:buNone/>
            </a:pPr>
            <a:r>
              <a:rPr lang="en-US" sz="4000" dirty="0"/>
              <a:t>   x  +  y  +  3                           5g  - 2g </a:t>
            </a:r>
          </a:p>
          <a:p>
            <a:pPr marL="0" indent="0">
              <a:buNone/>
            </a:pPr>
            <a:r>
              <a:rPr lang="en-US" sz="4000" dirty="0"/>
              <a:t>   x,  y,  and  g  are  all  variables </a:t>
            </a:r>
          </a:p>
        </p:txBody>
      </p:sp>
    </p:spTree>
    <p:extLst>
      <p:ext uri="{BB962C8B-B14F-4D97-AF65-F5344CB8AC3E}">
        <p14:creationId xmlns:p14="http://schemas.microsoft.com/office/powerpoint/2010/main" val="958409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43000"/>
          </a:xfrm>
        </p:spPr>
        <p:txBody>
          <a:bodyPr/>
          <a:lstStyle/>
          <a:p>
            <a:r>
              <a:rPr lang="en-US" dirty="0"/>
              <a:t>Expressions  express  and  idea: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7n  means  “seven  times  n”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4000" dirty="0"/>
              <a:t>z  -  2  means  “z  decreased  by  2”</a:t>
            </a:r>
          </a:p>
          <a:p>
            <a:pPr marL="0" indent="0">
              <a:buNone/>
            </a:pPr>
            <a:r>
              <a:rPr lang="en-US" sz="4000" dirty="0"/>
              <a:t>                   or  “z  take  away  2”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/>
              <a:t>In  the  expression  7n,  both  7  and  n  are  </a:t>
            </a:r>
            <a:r>
              <a:rPr lang="en-US" sz="3200" dirty="0">
                <a:solidFill>
                  <a:srgbClr val="FF0000"/>
                </a:solidFill>
              </a:rPr>
              <a:t>factors</a:t>
            </a:r>
            <a:r>
              <a:rPr lang="en-US" sz="3200" dirty="0"/>
              <a:t>    of  the  expression. </a:t>
            </a:r>
          </a:p>
        </p:txBody>
      </p:sp>
    </p:spTree>
    <p:extLst>
      <p:ext uri="{BB962C8B-B14F-4D97-AF65-F5344CB8AC3E}">
        <p14:creationId xmlns:p14="http://schemas.microsoft.com/office/powerpoint/2010/main" val="1085930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DA7F-4150-466F-86D1-9174D27B0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94508"/>
            <a:ext cx="9601200" cy="70658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Write  each  phrase  as  an  algebraic  expression.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2965C-AD86-49A5-BA85-3B0E96502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Three  less  than  b  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The  product  of  10  and  9  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Five  more  than  b  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q  divided  by  six  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75631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19ABE-CB19-4ED5-9D38-2DD06C23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90600"/>
            <a:ext cx="9601200" cy="158634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Write  each  sentence  as  an  equation  or  inequality.  Use  z  for  an  unknown  number.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6632-8D6D-46F6-A427-921D07B31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The  product  of  3  and  z  is  12.  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Three  more  than  z  is  less  than  15.  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Five  less  than  z  is  21.  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Twenty  divided  by  z  is  five.  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37270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Write  each  of  the  following  expressions  or  equations  in  words.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8  -  y  _______________________________________________________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4y  +  5  =  21  ________________________________________________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7z  -  2  =  19  _________________________________________________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3  x  9z   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54718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90600"/>
            <a:ext cx="9601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Write  the  expression  for  each  statement.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The  product  of  4  and  the  difference  between  8  and  3  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4  increased  by  the  product  of  5  and  3  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The  difference  between  16  and  the  product  of  4  and  2  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The  quotient  of  25  and  5  increased  by  3  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512116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90600"/>
            <a:ext cx="9601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Do  you  remember  your  properties?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Commutative:  9  +  8  =    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Identity:   91  +  0  =   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Associative:  5  x  ( 3 x 4 )  =  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Property  of  Zero:  72  x  0  =  __________________ </a:t>
            </a:r>
          </a:p>
        </p:txBody>
      </p:sp>
    </p:spTree>
    <p:extLst>
      <p:ext uri="{BB962C8B-B14F-4D97-AF65-F5344CB8AC3E}">
        <p14:creationId xmlns:p14="http://schemas.microsoft.com/office/powerpoint/2010/main" val="1361424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90600"/>
            <a:ext cx="9601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Find  the  value  of  each  expression.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( 3 + 4 )  x  ( 6 + 1 )   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( 5 x 3 )  +  ( 4 x 7 )    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3  +  2  x  3  +  4   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( 3  +  2 )  x  ( 3  +  4 )  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81562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74618"/>
            <a:ext cx="9601200" cy="126076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Draw  a  dot  at  the  point  that  represents  -3/2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AF52A9-5CDB-4194-ABA3-35BEF21770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166" b="34623"/>
          <a:stretch/>
        </p:blipFill>
        <p:spPr>
          <a:xfrm>
            <a:off x="1459345" y="2757056"/>
            <a:ext cx="9550400" cy="137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948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45126"/>
            <a:ext cx="9601200" cy="83127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Solve  each  equation.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x  -  4  =  4         x  =  ______                            5.   x  +  3  =  5            x  =  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x/9  =  1             x  =  ______                            6.   a  x  4  =  4            a  =  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n  x  5  =  25      n  =  ______                             7.   m/5  =  5              m  =  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  x  20  =  30    y  =  ______                             8.   n  -  2  =  2             n  =  ______ </a:t>
            </a:r>
          </a:p>
        </p:txBody>
      </p:sp>
    </p:spTree>
    <p:extLst>
      <p:ext uri="{BB962C8B-B14F-4D97-AF65-F5344CB8AC3E}">
        <p14:creationId xmlns:p14="http://schemas.microsoft.com/office/powerpoint/2010/main" val="96533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8691"/>
            <a:ext cx="9601200" cy="4218709"/>
          </a:xfrm>
        </p:spPr>
        <p:txBody>
          <a:bodyPr>
            <a:normAutofit/>
          </a:bodyPr>
          <a:lstStyle/>
          <a:p>
            <a:r>
              <a:rPr lang="en-US" sz="4000" dirty="0"/>
              <a:t>A </a:t>
            </a:r>
            <a:r>
              <a:rPr lang="en-US" sz="4000" dirty="0">
                <a:solidFill>
                  <a:srgbClr val="FF0000"/>
                </a:solidFill>
              </a:rPr>
              <a:t> variable  </a:t>
            </a:r>
            <a:r>
              <a:rPr lang="en-US" sz="4000" dirty="0"/>
              <a:t>is  a  symbol,</a:t>
            </a:r>
          </a:p>
          <a:p>
            <a:pPr marL="0" indent="0">
              <a:buNone/>
            </a:pPr>
            <a:r>
              <a:rPr lang="en-US" sz="4000" dirty="0"/>
              <a:t>   Usually  a  letter  of  the  alphabet.</a:t>
            </a:r>
          </a:p>
          <a:p>
            <a:pPr marL="0" indent="0">
              <a:buNone/>
            </a:pPr>
            <a:r>
              <a:rPr lang="en-US" sz="4000" dirty="0"/>
              <a:t>   The  variable  stands  for  an  unknown.</a:t>
            </a:r>
          </a:p>
          <a:p>
            <a:pPr marL="0" indent="0">
              <a:buNone/>
            </a:pPr>
            <a:r>
              <a:rPr lang="en-US" sz="4000" dirty="0"/>
              <a:t>   The  variable  </a:t>
            </a:r>
            <a:r>
              <a:rPr lang="en-US" sz="4000" dirty="0">
                <a:solidFill>
                  <a:srgbClr val="FF0000"/>
                </a:solidFill>
              </a:rPr>
              <a:t>t</a:t>
            </a:r>
            <a:r>
              <a:rPr lang="en-US" sz="4000" dirty="0"/>
              <a:t>  is  a  symbol.</a:t>
            </a:r>
          </a:p>
          <a:p>
            <a:pPr marL="0" indent="0">
              <a:buNone/>
            </a:pPr>
            <a:r>
              <a:rPr lang="en-US" sz="4000" dirty="0"/>
              <a:t>    </a:t>
            </a:r>
            <a:r>
              <a:rPr lang="en-US" sz="4000" dirty="0">
                <a:solidFill>
                  <a:srgbClr val="FF0000"/>
                </a:solidFill>
              </a:rPr>
              <a:t>t  =  variable</a:t>
            </a:r>
          </a:p>
        </p:txBody>
      </p:sp>
    </p:spTree>
    <p:extLst>
      <p:ext uri="{BB962C8B-B14F-4D97-AF65-F5344CB8AC3E}">
        <p14:creationId xmlns:p14="http://schemas.microsoft.com/office/powerpoint/2010/main" val="2388446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45127"/>
            <a:ext cx="9601200" cy="4849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Solve  the  problem.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8484"/>
            <a:ext cx="9601200" cy="4692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   Jordan  spent  $48  on  a  shirt  and  a  pair  of  pants.  The  pants  cost  twice  as  much  as   the  shirt.  How  much  did  each  item  cost?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Write  the  equation:  _____________________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The  shirt  cost $________      The  pants  cost  $________</a:t>
            </a:r>
          </a:p>
        </p:txBody>
      </p:sp>
    </p:spTree>
    <p:extLst>
      <p:ext uri="{BB962C8B-B14F-4D97-AF65-F5344CB8AC3E}">
        <p14:creationId xmlns:p14="http://schemas.microsoft.com/office/powerpoint/2010/main" val="3560186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Solve  the  problem.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  <a:r>
              <a:rPr lang="en-US" sz="2800" dirty="0"/>
              <a:t>In  </a:t>
            </a:r>
            <a:r>
              <a:rPr lang="en-US" sz="2800" dirty="0" err="1"/>
              <a:t>Emmaly’s</a:t>
            </a:r>
            <a:r>
              <a:rPr lang="en-US" sz="2800" dirty="0"/>
              <a:t>  class,  there  are  5  more  girls  than  boys.  There  are  23  girls.  How  many  boys  are  in  the  class?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Equation:  __________________</a:t>
            </a:r>
          </a:p>
          <a:p>
            <a:pPr marL="0" indent="0" algn="ctr">
              <a:buNone/>
            </a:pPr>
            <a:r>
              <a:rPr lang="en-US" sz="2800" dirty="0"/>
              <a:t>There  are  _______  boys  in  the  class.</a:t>
            </a:r>
          </a:p>
        </p:txBody>
      </p:sp>
    </p:spTree>
    <p:extLst>
      <p:ext uri="{BB962C8B-B14F-4D97-AF65-F5344CB8AC3E}">
        <p14:creationId xmlns:p14="http://schemas.microsoft.com/office/powerpoint/2010/main" val="3813411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Translate  each  phrase  into  an  algebraic 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5054"/>
            <a:ext cx="9601200" cy="387234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x  increased  by  2  __________                       </a:t>
            </a:r>
            <a:r>
              <a:rPr lang="en-US" dirty="0">
                <a:solidFill>
                  <a:schemeClr val="tx1"/>
                </a:solidFill>
              </a:rPr>
              <a:t>2.         </a:t>
            </a:r>
            <a:r>
              <a:rPr lang="en-US" dirty="0"/>
              <a:t>4  less  than  10  _________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/>
              <a:t>b  divided  by  5   __________                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4.      </a:t>
            </a:r>
            <a:r>
              <a:rPr lang="en-US" dirty="0"/>
              <a:t>s  decreased  by  1  _________</a:t>
            </a:r>
          </a:p>
          <a:p>
            <a:pPr marL="0" indent="0">
              <a:buNone/>
            </a:pPr>
            <a:endParaRPr lang="en-US" sz="3600" dirty="0"/>
          </a:p>
          <a:p>
            <a:pPr marL="457200" indent="-457200">
              <a:buAutoNum type="arabicPeriod" startAt="5"/>
            </a:pPr>
            <a:r>
              <a:rPr lang="en-US" dirty="0"/>
              <a:t>the  product  of  9  and  8  _________</a:t>
            </a:r>
          </a:p>
          <a:p>
            <a:pPr marL="457200" indent="-457200">
              <a:buAutoNum type="arabicPeriod" startAt="5"/>
            </a:pPr>
            <a:endParaRPr lang="en-US" dirty="0"/>
          </a:p>
          <a:p>
            <a:pPr marL="457200" indent="-457200">
              <a:buAutoNum type="arabicPeriod" startAt="5"/>
            </a:pPr>
            <a:r>
              <a:rPr lang="en-US" dirty="0"/>
              <a:t>6   more  than  12  ________</a:t>
            </a:r>
          </a:p>
        </p:txBody>
      </p:sp>
    </p:spTree>
    <p:extLst>
      <p:ext uri="{BB962C8B-B14F-4D97-AF65-F5344CB8AC3E}">
        <p14:creationId xmlns:p14="http://schemas.microsoft.com/office/powerpoint/2010/main" val="776380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99411"/>
            <a:ext cx="9601200" cy="75106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Write  the  following  expressions  in  words.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632364"/>
            <a:ext cx="9601200" cy="32350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d  +  2   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3  x  a   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6  -  4   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94946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EQUATIONS  and 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4945"/>
            <a:ext cx="9601200" cy="405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3600" b="1" dirty="0"/>
              <a:t> term  </a:t>
            </a:r>
            <a:r>
              <a:rPr lang="en-US" sz="2400" dirty="0"/>
              <a:t>is  a  </a:t>
            </a:r>
            <a:r>
              <a:rPr lang="en-US" sz="2400" dirty="0">
                <a:solidFill>
                  <a:srgbClr val="FF0000"/>
                </a:solidFill>
              </a:rPr>
              <a:t>NUMBER</a:t>
            </a:r>
            <a:r>
              <a:rPr lang="en-US" sz="2400" dirty="0"/>
              <a:t>,  or  a  </a:t>
            </a:r>
            <a:r>
              <a:rPr lang="en-US" sz="2400" dirty="0">
                <a:solidFill>
                  <a:srgbClr val="FF0000"/>
                </a:solidFill>
              </a:rPr>
              <a:t>VARIABLE</a:t>
            </a:r>
            <a:r>
              <a:rPr lang="en-US" sz="2400" dirty="0"/>
              <a:t>,  or  a  </a:t>
            </a:r>
            <a:r>
              <a:rPr lang="en-US" sz="2400" dirty="0">
                <a:solidFill>
                  <a:srgbClr val="FF0000"/>
                </a:solidFill>
              </a:rPr>
              <a:t>PRODUCT</a:t>
            </a:r>
            <a:r>
              <a:rPr lang="en-US" sz="2400" dirty="0"/>
              <a:t>,  or  a  </a:t>
            </a:r>
            <a:r>
              <a:rPr lang="en-US" sz="2400" dirty="0">
                <a:solidFill>
                  <a:srgbClr val="FF0000"/>
                </a:solidFill>
              </a:rPr>
              <a:t>QUOTIENT</a:t>
            </a:r>
            <a:r>
              <a:rPr lang="en-US" sz="2400" dirty="0"/>
              <a:t>  in  an  algebraic  expression.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 the  expression  </a:t>
            </a:r>
            <a:r>
              <a:rPr lang="en-US" sz="2800" b="1" i="1" dirty="0"/>
              <a:t>4x  +  5y</a:t>
            </a:r>
            <a:r>
              <a:rPr lang="en-US" sz="2400" dirty="0"/>
              <a:t>,  4x  is  a  term  and  5y  is  also  a  term.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Find  each  term.     6n  +  3  -  2s  -  7  +  8n  -  s </a:t>
            </a:r>
          </a:p>
        </p:txBody>
      </p:sp>
    </p:spTree>
    <p:extLst>
      <p:ext uri="{BB962C8B-B14F-4D97-AF65-F5344CB8AC3E}">
        <p14:creationId xmlns:p14="http://schemas.microsoft.com/office/powerpoint/2010/main" val="1329960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EQUATIONS  and 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4945"/>
            <a:ext cx="9601200" cy="405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 term  </a:t>
            </a:r>
            <a:r>
              <a:rPr lang="en-US" sz="2800" b="1" dirty="0">
                <a:solidFill>
                  <a:srgbClr val="FF0000"/>
                </a:solidFill>
              </a:rPr>
              <a:t>3a</a:t>
            </a:r>
            <a:r>
              <a:rPr lang="en-US" sz="2800" dirty="0"/>
              <a:t>  means  </a:t>
            </a:r>
            <a:r>
              <a:rPr lang="en-US" sz="2800" dirty="0">
                <a:solidFill>
                  <a:srgbClr val="FF0000"/>
                </a:solidFill>
              </a:rPr>
              <a:t>3  times  a</a:t>
            </a:r>
            <a:r>
              <a:rPr lang="en-US" sz="2800" dirty="0"/>
              <a:t>.  </a:t>
            </a:r>
          </a:p>
          <a:p>
            <a:pPr marL="0" indent="0">
              <a:buNone/>
            </a:pPr>
            <a:r>
              <a:rPr lang="en-US" sz="2800" dirty="0"/>
              <a:t>The  number  3  is  the  </a:t>
            </a:r>
            <a:r>
              <a:rPr lang="en-US" sz="2800" b="1" i="1" dirty="0">
                <a:solidFill>
                  <a:srgbClr val="00B0F0"/>
                </a:solidFill>
              </a:rPr>
              <a:t>co</a:t>
            </a:r>
            <a:r>
              <a:rPr lang="en-US" sz="2800" b="1" i="1" dirty="0"/>
              <a:t>efficient</a:t>
            </a:r>
            <a:r>
              <a:rPr lang="en-US" sz="2800" dirty="0"/>
              <a:t>  of  a.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00B0F0"/>
                </a:solidFill>
              </a:rPr>
              <a:t>Co  means  they  do  it  together… like co-scout leaders.</a:t>
            </a:r>
          </a:p>
          <a:p>
            <a:pPr marL="0" indent="0">
              <a:buNone/>
            </a:pPr>
            <a:r>
              <a:rPr lang="en-US" sz="2800" dirty="0"/>
              <a:t>A  </a:t>
            </a:r>
            <a:r>
              <a:rPr lang="en-US" sz="2800" b="1" i="1" dirty="0">
                <a:solidFill>
                  <a:srgbClr val="00B0F0"/>
                </a:solidFill>
              </a:rPr>
              <a:t>co</a:t>
            </a:r>
            <a:r>
              <a:rPr lang="en-US" sz="2800" b="1" i="1" dirty="0"/>
              <a:t>efficient</a:t>
            </a:r>
            <a:r>
              <a:rPr lang="en-US" sz="2800" dirty="0"/>
              <a:t>  is  a  </a:t>
            </a:r>
            <a:r>
              <a:rPr lang="en-US" sz="2800" u="sng" dirty="0"/>
              <a:t>number  that  multiplies  a  variable</a:t>
            </a:r>
            <a:r>
              <a:rPr lang="en-US" sz="2800" dirty="0"/>
              <a:t>.  </a:t>
            </a:r>
          </a:p>
          <a:p>
            <a:pPr marL="0" indent="0">
              <a:buNone/>
            </a:pPr>
            <a:r>
              <a:rPr lang="en-US" sz="2800" dirty="0"/>
              <a:t>In  the  expression  x  +  5,  the  </a:t>
            </a:r>
            <a:r>
              <a:rPr lang="en-US" sz="2800" dirty="0">
                <a:solidFill>
                  <a:srgbClr val="00B0F0"/>
                </a:solidFill>
              </a:rPr>
              <a:t>co</a:t>
            </a:r>
            <a:r>
              <a:rPr lang="en-US" sz="2800" dirty="0"/>
              <a:t>efficient  of  x  is  understood  to  be  1.        </a:t>
            </a:r>
            <a:r>
              <a:rPr lang="en-US" sz="2800" i="1" dirty="0"/>
              <a:t>1x  but  they  just  write  x</a:t>
            </a:r>
          </a:p>
        </p:txBody>
      </p:sp>
    </p:spTree>
    <p:extLst>
      <p:ext uri="{BB962C8B-B14F-4D97-AF65-F5344CB8AC3E}">
        <p14:creationId xmlns:p14="http://schemas.microsoft.com/office/powerpoint/2010/main" val="1645621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06999-BBA6-4BF8-A166-1CBCFC46C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2055"/>
          </a:xfrm>
        </p:spPr>
        <p:txBody>
          <a:bodyPr/>
          <a:lstStyle/>
          <a:p>
            <a:r>
              <a:rPr lang="en-US" dirty="0"/>
              <a:t>Underline  each  coefficient.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49EE1-5D35-49E6-8757-873115A90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1927"/>
            <a:ext cx="9601200" cy="39554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3x  +  7  +  2w  -  9  -  12  +  15 - 4w  +  5x    x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800y  +  48x  -  73x  +  23y  -  4  +  123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800" dirty="0">
                <a:solidFill>
                  <a:srgbClr val="00B0F0"/>
                </a:solidFill>
              </a:rPr>
              <a:t>Remember:  because  x  is  often  used  as  a  variable  they  may  use      to  show  multiplication!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788D277-497E-4A2E-A37E-6FBBE6C407FC}"/>
              </a:ext>
            </a:extLst>
          </p:cNvPr>
          <p:cNvSpPr/>
          <p:nvPr/>
        </p:nvSpPr>
        <p:spPr>
          <a:xfrm flipH="1" flipV="1">
            <a:off x="8758989" y="2683042"/>
            <a:ext cx="83855" cy="7984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CCEF6-4FC2-435F-A565-2A0D42069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144" y="5518799"/>
            <a:ext cx="195982" cy="20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92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EQUATIONS  and 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4945"/>
            <a:ext cx="9601200" cy="4052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An  </a:t>
            </a:r>
            <a:r>
              <a:rPr lang="en-US" sz="3200" dirty="0">
                <a:solidFill>
                  <a:srgbClr val="FF0000"/>
                </a:solidFill>
              </a:rPr>
              <a:t>equa</a:t>
            </a:r>
            <a:r>
              <a:rPr lang="en-US" sz="3200" dirty="0"/>
              <a:t>tion  is  a  mathematical  sentence  that  states  that  two  expressions  are  </a:t>
            </a:r>
            <a:r>
              <a:rPr lang="en-US" sz="3200" dirty="0">
                <a:solidFill>
                  <a:srgbClr val="FF0000"/>
                </a:solidFill>
              </a:rPr>
              <a:t>equa</a:t>
            </a:r>
            <a:r>
              <a:rPr lang="en-US" sz="3200" dirty="0"/>
              <a:t>l  </a:t>
            </a:r>
            <a:r>
              <a:rPr lang="en-US" sz="3200" dirty="0">
                <a:solidFill>
                  <a:srgbClr val="FF0000"/>
                </a:solidFill>
              </a:rPr>
              <a:t>=</a:t>
            </a:r>
            <a:r>
              <a:rPr lang="en-US" sz="3200" dirty="0"/>
              <a:t>  on  both  sides  of  the  </a:t>
            </a:r>
            <a:r>
              <a:rPr lang="en-US" sz="3200" dirty="0">
                <a:solidFill>
                  <a:srgbClr val="FF0000"/>
                </a:solidFill>
              </a:rPr>
              <a:t>equa</a:t>
            </a:r>
            <a:r>
              <a:rPr lang="en-US" sz="3200" dirty="0"/>
              <a:t>ls  sign.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2  +  4  +  8  </a:t>
            </a:r>
            <a:r>
              <a:rPr lang="en-US" sz="4000" b="1" dirty="0">
                <a:solidFill>
                  <a:srgbClr val="FF0000"/>
                </a:solidFill>
              </a:rPr>
              <a:t>=</a:t>
            </a:r>
            <a:r>
              <a:rPr lang="en-US" sz="3200" dirty="0"/>
              <a:t>  11  +  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14086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EQUATIONS  and 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24263"/>
            <a:ext cx="9601200" cy="4860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An 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in</a:t>
            </a:r>
            <a:r>
              <a:rPr lang="en-US" sz="3600" b="1" dirty="0"/>
              <a:t>equality  </a:t>
            </a:r>
            <a:r>
              <a:rPr lang="en-US" sz="2800" dirty="0"/>
              <a:t>is  a  mathematical  sentence  that  states</a:t>
            </a:r>
          </a:p>
          <a:p>
            <a:pPr marL="0" indent="0">
              <a:buNone/>
            </a:pPr>
            <a:r>
              <a:rPr lang="en-US" sz="2800" dirty="0"/>
              <a:t>  that  two  expressions  are  </a:t>
            </a:r>
            <a:r>
              <a:rPr lang="en-US" sz="3200" b="1" dirty="0">
                <a:solidFill>
                  <a:srgbClr val="FF0000"/>
                </a:solidFill>
              </a:rPr>
              <a:t>NOT  EQUAL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/>
              <a:t>An  </a:t>
            </a:r>
            <a:r>
              <a:rPr lang="en-US" sz="3600" b="1" dirty="0">
                <a:solidFill>
                  <a:srgbClr val="FF0000"/>
                </a:solidFill>
              </a:rPr>
              <a:t>in</a:t>
            </a:r>
            <a:r>
              <a:rPr lang="en-US" sz="3600" b="1" dirty="0"/>
              <a:t>equality</a:t>
            </a:r>
            <a:r>
              <a:rPr lang="en-US" sz="2800" dirty="0"/>
              <a:t>  shows  how  the  two  expressions  </a:t>
            </a:r>
          </a:p>
          <a:p>
            <a:pPr marL="0" indent="0">
              <a:buNone/>
            </a:pPr>
            <a:r>
              <a:rPr lang="en-US" sz="2800" dirty="0"/>
              <a:t> compare  to  each  other.         </a:t>
            </a:r>
          </a:p>
          <a:p>
            <a:pPr marL="0" indent="0" algn="ctr">
              <a:buNone/>
            </a:pP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4  +  15          3  -  11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B0F0"/>
                </a:solidFill>
              </a:rPr>
              <a:t>You  can  also  use   &lt;    &gt;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41E612-56A3-4D99-AA47-AD541CAEA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4319338"/>
            <a:ext cx="489284" cy="7339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6C65E7-B1BB-4C7C-A5CE-7EB9180ADF4C}"/>
              </a:ext>
            </a:extLst>
          </p:cNvPr>
          <p:cNvSpPr txBox="1"/>
          <p:nvPr/>
        </p:nvSpPr>
        <p:spPr>
          <a:xfrm>
            <a:off x="6096000" y="7038473"/>
            <a:ext cx="166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commons.wikimedia.org/wiki/File:Inequation.sv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sa/3.0/"/>
              </a:rPr>
              <a:t>CC BY-SA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87311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EQUATIONS  and 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4945"/>
            <a:ext cx="9601200" cy="405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Equations  and  inequalities  can  contain  </a:t>
            </a:r>
          </a:p>
          <a:p>
            <a:pPr marL="0" indent="0">
              <a:buNone/>
            </a:pPr>
            <a:r>
              <a:rPr lang="en-US" sz="3200" dirty="0"/>
              <a:t>only  numerals    1,2,3,4…..</a:t>
            </a:r>
          </a:p>
          <a:p>
            <a:pPr marL="0" indent="0">
              <a:buNone/>
            </a:pPr>
            <a:r>
              <a:rPr lang="en-US" sz="3200" dirty="0"/>
              <a:t>or  they  can  contain  only  variables     </a:t>
            </a:r>
            <a:r>
              <a:rPr lang="en-US" sz="3200" dirty="0" err="1"/>
              <a:t>q,m,n,t</a:t>
            </a:r>
            <a:r>
              <a:rPr lang="en-US" sz="3200" dirty="0"/>
              <a:t>…..</a:t>
            </a:r>
          </a:p>
          <a:p>
            <a:pPr marL="0" indent="0">
              <a:buNone/>
            </a:pPr>
            <a:r>
              <a:rPr lang="en-US" sz="3200" dirty="0"/>
              <a:t>or  they  can  contain  both.    6t,  2y,  9n…..</a:t>
            </a:r>
          </a:p>
        </p:txBody>
      </p:sp>
    </p:spTree>
    <p:extLst>
      <p:ext uri="{BB962C8B-B14F-4D97-AF65-F5344CB8AC3E}">
        <p14:creationId xmlns:p14="http://schemas.microsoft.com/office/powerpoint/2010/main" val="371247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81200"/>
            <a:ext cx="96012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In  this  equation  the  variable  </a:t>
            </a:r>
            <a:r>
              <a:rPr lang="en-US" sz="4000" b="1" dirty="0">
                <a:solidFill>
                  <a:srgbClr val="FF0000"/>
                </a:solidFill>
              </a:rPr>
              <a:t>t  =  2</a:t>
            </a:r>
          </a:p>
          <a:p>
            <a:pPr marL="0" indent="0">
              <a:buNone/>
            </a:pPr>
            <a:r>
              <a:rPr lang="en-US" sz="3600" dirty="0"/>
              <a:t>Plug  in  the  value  of  </a:t>
            </a:r>
            <a:r>
              <a:rPr lang="en-US" sz="4000" b="1" dirty="0">
                <a:solidFill>
                  <a:srgbClr val="FF0000"/>
                </a:solidFill>
              </a:rPr>
              <a:t>t</a:t>
            </a:r>
            <a:r>
              <a:rPr lang="en-US" sz="3600" dirty="0"/>
              <a:t>  to  solve  the  equation.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3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dirty="0"/>
              <a:t>  +  2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  <a:r>
              <a:rPr lang="en-US" sz="3600" dirty="0"/>
              <a:t>  =  5</a:t>
            </a:r>
            <a:r>
              <a:rPr lang="en-US" sz="3600" b="1" dirty="0">
                <a:solidFill>
                  <a:srgbClr val="FF0000"/>
                </a:solidFill>
              </a:rPr>
              <a:t>t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/>
                </a:solidFill>
              </a:rPr>
              <a:t>3 x </a:t>
            </a:r>
            <a:r>
              <a:rPr lang="en-US" sz="3600" b="1" dirty="0">
                <a:solidFill>
                  <a:srgbClr val="FF0000"/>
                </a:solidFill>
              </a:rPr>
              <a:t>2 </a:t>
            </a:r>
            <a:r>
              <a:rPr lang="en-US" sz="3600" b="1" dirty="0">
                <a:solidFill>
                  <a:schemeClr val="tx1"/>
                </a:solidFill>
              </a:rPr>
              <a:t>+ 2 x </a:t>
            </a:r>
            <a:r>
              <a:rPr lang="en-US" sz="3600" b="1" dirty="0">
                <a:solidFill>
                  <a:srgbClr val="FF0000"/>
                </a:solidFill>
              </a:rPr>
              <a:t>2 </a:t>
            </a:r>
            <a:r>
              <a:rPr lang="en-US" sz="3600" b="1" dirty="0">
                <a:solidFill>
                  <a:schemeClr val="tx1"/>
                </a:solidFill>
              </a:rPr>
              <a:t>= 5 x </a:t>
            </a:r>
            <a:r>
              <a:rPr lang="en-US" sz="3600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52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For  each  term  below,  identify  the  </a:t>
            </a:r>
            <a:br>
              <a:rPr lang="en-US" sz="3200" dirty="0"/>
            </a:br>
            <a:r>
              <a:rPr lang="en-US" sz="3200" dirty="0"/>
              <a:t>coefficient  and  the  variable.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30378"/>
            <a:ext cx="9601200" cy="343702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3x</a:t>
            </a:r>
            <a:r>
              <a:rPr lang="en-US" dirty="0"/>
              <a:t>     coefficient  ___   variable   ___                    </a:t>
            </a:r>
            <a:r>
              <a:rPr lang="en-US" b="1" dirty="0">
                <a:solidFill>
                  <a:srgbClr val="FF0000"/>
                </a:solidFill>
              </a:rPr>
              <a:t>4y</a:t>
            </a:r>
            <a:r>
              <a:rPr lang="en-US" dirty="0"/>
              <a:t>     coefficient   ___   variable   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en-US" dirty="0"/>
              <a:t>        coefficient  ___   variable   ___                    </a:t>
            </a:r>
            <a:r>
              <a:rPr lang="en-US" b="1" dirty="0">
                <a:solidFill>
                  <a:srgbClr val="FF0000"/>
                </a:solidFill>
              </a:rPr>
              <a:t>11s</a:t>
            </a:r>
            <a:r>
              <a:rPr lang="en-US" dirty="0"/>
              <a:t>   coefficient   ___   variable   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29q</a:t>
            </a:r>
            <a:r>
              <a:rPr lang="en-US" dirty="0"/>
              <a:t>   coefficient   ___   variable   ___                    </a:t>
            </a:r>
            <a:r>
              <a:rPr lang="en-US" b="1" dirty="0">
                <a:solidFill>
                  <a:srgbClr val="FF0000"/>
                </a:solidFill>
              </a:rPr>
              <a:t>6k</a:t>
            </a:r>
            <a:r>
              <a:rPr lang="en-US" dirty="0"/>
              <a:t>    coefficient   ___   variable   ___</a:t>
            </a:r>
          </a:p>
        </p:txBody>
      </p:sp>
    </p:spTree>
    <p:extLst>
      <p:ext uri="{BB962C8B-B14F-4D97-AF65-F5344CB8AC3E}">
        <p14:creationId xmlns:p14="http://schemas.microsoft.com/office/powerpoint/2010/main" val="2215401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588168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Translate  each  sentence  into  an  expression,</a:t>
            </a:r>
            <a:br>
              <a:rPr lang="en-US" sz="3200" dirty="0"/>
            </a:br>
            <a:r>
              <a:rPr lang="en-US" sz="3200" dirty="0"/>
              <a:t>an  equation,  or  an  inequality.</a:t>
            </a:r>
            <a:br>
              <a:rPr lang="en-US" sz="3200" dirty="0"/>
            </a:br>
            <a:r>
              <a:rPr lang="en-US" sz="3200" dirty="0"/>
              <a:t>Use  </a:t>
            </a:r>
            <a:r>
              <a:rPr lang="en-US" sz="3200" b="1" i="1" dirty="0">
                <a:solidFill>
                  <a:srgbClr val="FF0000"/>
                </a:solidFill>
              </a:rPr>
              <a:t>n</a:t>
            </a:r>
            <a:r>
              <a:rPr lang="en-US" sz="3200" dirty="0"/>
              <a:t>  as  your  variable.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26632"/>
            <a:ext cx="9601200" cy="334076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Five  more  than 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 _____________________________________________________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The  product  of 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 and  11  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The  product  of 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 and  three  is  greater  than  twenty-seven  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Ten  divided  by 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 equals  two  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89073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6C6B-CE3A-4492-A6ED-42E4D26C1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90600"/>
            <a:ext cx="96012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Write  each  equation  or  inequality  in  words.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9A257-C4B5-4898-8F20-99E039D6D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x  +  3  =  12       ____________________________________________________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7n  +  4  &lt;  31     ____________________________________________________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2  -  7  =  c           ____________________________________________________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5  x  q  &gt;  15        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05498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29E23-957E-449F-881C-6FC3D0C3E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461BC-2AEB-424F-8808-28233DE76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24263"/>
            <a:ext cx="9601200" cy="42431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In  this  equation  you  must  solve  to  find  the  value  of  the  variable  </a:t>
            </a:r>
            <a:r>
              <a:rPr lang="en-US" sz="3200" b="1" dirty="0">
                <a:solidFill>
                  <a:srgbClr val="FF0000"/>
                </a:solidFill>
              </a:rPr>
              <a:t>t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3200" dirty="0"/>
              <a:t>4</a:t>
            </a:r>
            <a:r>
              <a:rPr lang="en-US" sz="3200" b="1" dirty="0">
                <a:solidFill>
                  <a:srgbClr val="FF0000"/>
                </a:solidFill>
              </a:rPr>
              <a:t>t </a:t>
            </a:r>
            <a:r>
              <a:rPr lang="en-US" sz="3200" dirty="0"/>
              <a:t> =  20</a:t>
            </a:r>
          </a:p>
          <a:p>
            <a:pPr marL="0" indent="0" algn="ctr">
              <a:buNone/>
            </a:pPr>
            <a:r>
              <a:rPr lang="en-US" sz="3200" dirty="0"/>
              <a:t>4  x  </a:t>
            </a:r>
            <a:r>
              <a:rPr lang="en-US" sz="3200" b="1" dirty="0">
                <a:solidFill>
                  <a:srgbClr val="FF0000"/>
                </a:solidFill>
              </a:rPr>
              <a:t>t</a:t>
            </a:r>
            <a:r>
              <a:rPr lang="en-US" sz="3200" dirty="0"/>
              <a:t>  =  20</a:t>
            </a:r>
          </a:p>
          <a:p>
            <a:pPr marL="0" indent="0" algn="ctr">
              <a:buNone/>
            </a:pPr>
            <a:r>
              <a:rPr lang="en-US" sz="3000" dirty="0"/>
              <a:t>Isolate  your  variable  by  dividing (opposite of multiplication)</a:t>
            </a:r>
          </a:p>
          <a:p>
            <a:pPr marL="0" indent="0" algn="ctr">
              <a:buNone/>
            </a:pPr>
            <a:r>
              <a:rPr lang="en-US" sz="3200" dirty="0"/>
              <a:t>4/4 =1        20/4 = 5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</a:rPr>
              <a:t>t</a:t>
            </a:r>
            <a:r>
              <a:rPr lang="en-US" sz="3200" dirty="0"/>
              <a:t> =  5</a:t>
            </a:r>
          </a:p>
        </p:txBody>
      </p:sp>
    </p:spTree>
    <p:extLst>
      <p:ext uri="{BB962C8B-B14F-4D97-AF65-F5344CB8AC3E}">
        <p14:creationId xmlns:p14="http://schemas.microsoft.com/office/powerpoint/2010/main" val="13608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 algebraic  expression  is  a  combination  of  numbers,  variables,   and  at  least  one  operation.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FF0000"/>
                </a:solidFill>
              </a:rPr>
              <a:t>X   +   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FA1438-C8AE-45C0-BD91-DF211316B99F}"/>
              </a:ext>
            </a:extLst>
          </p:cNvPr>
          <p:cNvSpPr txBox="1"/>
          <p:nvPr/>
        </p:nvSpPr>
        <p:spPr>
          <a:xfrm>
            <a:off x="4170218" y="5056909"/>
            <a:ext cx="387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  variable       operation         number</a:t>
            </a:r>
          </a:p>
        </p:txBody>
      </p:sp>
    </p:spTree>
    <p:extLst>
      <p:ext uri="{BB962C8B-B14F-4D97-AF65-F5344CB8AC3E}">
        <p14:creationId xmlns:p14="http://schemas.microsoft.com/office/powerpoint/2010/main" val="655601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algebraic  expression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sz="2400" dirty="0">
                <a:solidFill>
                  <a:srgbClr val="7030A0"/>
                </a:solidFill>
              </a:rPr>
              <a:t>Remember  an  expression  does  </a:t>
            </a:r>
            <a:r>
              <a:rPr lang="en-US" sz="2400" b="1" dirty="0">
                <a:solidFill>
                  <a:srgbClr val="FF0000"/>
                </a:solidFill>
              </a:rPr>
              <a:t>NOT</a:t>
            </a:r>
            <a:r>
              <a:rPr lang="en-US" sz="2400" dirty="0">
                <a:solidFill>
                  <a:srgbClr val="7030A0"/>
                </a:solidFill>
              </a:rPr>
              <a:t>  have  an  = equals  sign!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Write  your  own  algebraic  expressions.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_____   ___   _____              ____   ___   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37D87F-6FED-4E9E-B4A3-6FFF503386E3}"/>
              </a:ext>
            </a:extLst>
          </p:cNvPr>
          <p:cNvSpPr txBox="1"/>
          <p:nvPr/>
        </p:nvSpPr>
        <p:spPr>
          <a:xfrm>
            <a:off x="1371600" y="4501635"/>
            <a:ext cx="979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    variable          operation          number                                      </a:t>
            </a:r>
            <a:r>
              <a:rPr lang="en-US" dirty="0" err="1">
                <a:solidFill>
                  <a:srgbClr val="7030A0"/>
                </a:solidFill>
              </a:rPr>
              <a:t>number</a:t>
            </a:r>
            <a:r>
              <a:rPr lang="en-US" dirty="0">
                <a:solidFill>
                  <a:srgbClr val="7030A0"/>
                </a:solidFill>
              </a:rPr>
              <a:t>         operation       variable</a:t>
            </a:r>
          </a:p>
        </p:txBody>
      </p:sp>
    </p:spTree>
    <p:extLst>
      <p:ext uri="{BB962C8B-B14F-4D97-AF65-F5344CB8AC3E}">
        <p14:creationId xmlns:p14="http://schemas.microsoft.com/office/powerpoint/2010/main" val="240139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 expression  is  not  an  </a:t>
            </a:r>
            <a:r>
              <a:rPr lang="en-US" sz="4000" dirty="0">
                <a:solidFill>
                  <a:srgbClr val="FF0000"/>
                </a:solidFill>
              </a:rPr>
              <a:t>equa</a:t>
            </a:r>
            <a:r>
              <a:rPr lang="en-US" sz="4000" dirty="0"/>
              <a:t>tion.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4000" dirty="0"/>
              <a:t>   An  </a:t>
            </a:r>
            <a:r>
              <a:rPr lang="en-US" sz="4000" dirty="0">
                <a:solidFill>
                  <a:srgbClr val="FF0000"/>
                </a:solidFill>
              </a:rPr>
              <a:t>equa</a:t>
            </a:r>
            <a:r>
              <a:rPr lang="en-US" sz="4000" dirty="0"/>
              <a:t>tion  has  an  </a:t>
            </a:r>
            <a:r>
              <a:rPr lang="en-US" sz="4000" dirty="0">
                <a:solidFill>
                  <a:srgbClr val="FF0000"/>
                </a:solidFill>
              </a:rPr>
              <a:t>equal</a:t>
            </a:r>
            <a:r>
              <a:rPr lang="en-US" sz="4000" dirty="0"/>
              <a:t>s  sign!  </a:t>
            </a:r>
            <a:r>
              <a:rPr lang="en-US" sz="5400" b="1" dirty="0">
                <a:solidFill>
                  <a:srgbClr val="FF0000"/>
                </a:solidFill>
              </a:rPr>
              <a:t>=</a:t>
            </a:r>
          </a:p>
          <a:p>
            <a:pPr marL="0" indent="0">
              <a:buNone/>
            </a:pPr>
            <a:r>
              <a:rPr lang="en-US" sz="4000" dirty="0"/>
              <a:t>         An  expression  does  not!</a:t>
            </a:r>
          </a:p>
        </p:txBody>
      </p:sp>
    </p:spTree>
    <p:extLst>
      <p:ext uri="{BB962C8B-B14F-4D97-AF65-F5344CB8AC3E}">
        <p14:creationId xmlns:p14="http://schemas.microsoft.com/office/powerpoint/2010/main" val="2586346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289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Eq</a:t>
            </a:r>
            <a:r>
              <a:rPr lang="en-US" dirty="0"/>
              <a:t>uation  or  </a:t>
            </a:r>
            <a:r>
              <a:rPr lang="en-US" dirty="0">
                <a:solidFill>
                  <a:srgbClr val="FF0000"/>
                </a:solidFill>
              </a:rPr>
              <a:t>Ex</a:t>
            </a:r>
            <a:r>
              <a:rPr lang="en-US" dirty="0"/>
              <a:t>pression?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3382"/>
            <a:ext cx="9601200" cy="4094018"/>
          </a:xfrm>
        </p:spPr>
        <p:txBody>
          <a:bodyPr>
            <a:normAutofit/>
          </a:bodyPr>
          <a:lstStyle/>
          <a:p>
            <a:pPr marL="742950" indent="-742950">
              <a:buAutoNum type="arabicPlain" startAt="5"/>
            </a:pPr>
            <a:r>
              <a:rPr lang="en-US" sz="4000" dirty="0"/>
              <a:t>+  7  =  12   _______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4c  -  12  +  5    _______</a:t>
            </a:r>
          </a:p>
          <a:p>
            <a:pPr marL="0" indent="0">
              <a:buNone/>
            </a:pPr>
            <a:r>
              <a:rPr lang="en-US" sz="4000" dirty="0"/>
              <a:t>19t  -  12t(8)     _______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w  +  6  -2w       _______</a:t>
            </a:r>
          </a:p>
          <a:p>
            <a:pPr marL="0" indent="0">
              <a:buNone/>
            </a:pPr>
            <a:r>
              <a:rPr lang="en-US" sz="4000" dirty="0"/>
              <a:t>10  +  3  =  30   _______</a:t>
            </a:r>
          </a:p>
        </p:txBody>
      </p:sp>
    </p:spTree>
    <p:extLst>
      <p:ext uri="{BB962C8B-B14F-4D97-AF65-F5344CB8AC3E}">
        <p14:creationId xmlns:p14="http://schemas.microsoft.com/office/powerpoint/2010/main" val="137440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B5643-5A19-4D51-9D3E-7D65BE56F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C98D-3E67-48E7-852D-F6080DE29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38662"/>
            <a:ext cx="9601200" cy="3828738"/>
          </a:xfrm>
        </p:spPr>
        <p:txBody>
          <a:bodyPr>
            <a:normAutofit/>
          </a:bodyPr>
          <a:lstStyle/>
          <a:p>
            <a:r>
              <a:rPr lang="en-US" sz="4000" dirty="0"/>
              <a:t>A  </a:t>
            </a:r>
            <a:r>
              <a:rPr lang="en-US" sz="4000" dirty="0">
                <a:solidFill>
                  <a:srgbClr val="FF0000"/>
                </a:solidFill>
              </a:rPr>
              <a:t>num</a:t>
            </a:r>
            <a:r>
              <a:rPr lang="en-US" sz="4000" dirty="0"/>
              <a:t>erical  expression  contains  only   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       num</a:t>
            </a:r>
            <a:r>
              <a:rPr lang="en-US" sz="4000" dirty="0"/>
              <a:t>bers.</a:t>
            </a:r>
          </a:p>
          <a:p>
            <a:pPr marL="0" indent="0">
              <a:buNone/>
            </a:pPr>
            <a:r>
              <a:rPr lang="en-US" sz="4000" dirty="0"/>
              <a:t>       5  +  3                         7  x  10</a:t>
            </a:r>
          </a:p>
          <a:p>
            <a:pPr marL="0" indent="0">
              <a:buNone/>
            </a:pPr>
            <a:r>
              <a:rPr lang="en-US" sz="4000" dirty="0"/>
              <a:t>       200  -  89                   15  +  43</a:t>
            </a:r>
          </a:p>
        </p:txBody>
      </p:sp>
    </p:spTree>
    <p:extLst>
      <p:ext uri="{BB962C8B-B14F-4D97-AF65-F5344CB8AC3E}">
        <p14:creationId xmlns:p14="http://schemas.microsoft.com/office/powerpoint/2010/main" val="2141764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165</TotalTime>
  <Words>1215</Words>
  <Application>Microsoft Office PowerPoint</Application>
  <PresentationFormat>Widescreen</PresentationFormat>
  <Paragraphs>199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Franklin Gothic Book</vt:lpstr>
      <vt:lpstr>Crop</vt:lpstr>
      <vt:lpstr>ALGEBRA</vt:lpstr>
      <vt:lpstr>variable</vt:lpstr>
      <vt:lpstr>variable</vt:lpstr>
      <vt:lpstr>variable</vt:lpstr>
      <vt:lpstr>algebraic  expression</vt:lpstr>
      <vt:lpstr>algebraic  expression              Remember  an  expression  does  NOT  have  an  = equals  sign!</vt:lpstr>
      <vt:lpstr>expression</vt:lpstr>
      <vt:lpstr>Equation  or  Expression?</vt:lpstr>
      <vt:lpstr>Numerical  Expression</vt:lpstr>
      <vt:lpstr>Variable  expression</vt:lpstr>
      <vt:lpstr>Expressions  express  and  idea:</vt:lpstr>
      <vt:lpstr>Write  each  phrase  as  an  algebraic  expression.</vt:lpstr>
      <vt:lpstr>Write  each  sentence  as  an  equation  or  inequality.  Use  z  for  an  unknown  number.</vt:lpstr>
      <vt:lpstr>Write  each  of  the  following  expressions  or  equations  in  words.</vt:lpstr>
      <vt:lpstr>Write  the  expression  for  each  statement.</vt:lpstr>
      <vt:lpstr>Do  you  remember  your  properties?</vt:lpstr>
      <vt:lpstr>Find  the  value  of  each  expression.</vt:lpstr>
      <vt:lpstr>Draw  a  dot  at  the  point  that  represents  -3/2</vt:lpstr>
      <vt:lpstr>Solve  each  equation.</vt:lpstr>
      <vt:lpstr>Solve  the  problem.</vt:lpstr>
      <vt:lpstr>Solve  the  problem.</vt:lpstr>
      <vt:lpstr>Translate  each  phrase  into  an  algebraic  expression</vt:lpstr>
      <vt:lpstr>Write  the  following  expressions  in  words.</vt:lpstr>
      <vt:lpstr>EQUATIONS  and  INEQUALITIES</vt:lpstr>
      <vt:lpstr>EQUATIONS  and  INEQUALITIES</vt:lpstr>
      <vt:lpstr>Underline  each  coefficient.</vt:lpstr>
      <vt:lpstr>EQUATIONS  and  INEQUALITIES</vt:lpstr>
      <vt:lpstr>EQUATIONS  and  INEQUALITIES</vt:lpstr>
      <vt:lpstr>EQUATIONS  and  INEQUALITIES</vt:lpstr>
      <vt:lpstr>For  each  term  below,  identify  the   coefficient  and  the  variable.</vt:lpstr>
      <vt:lpstr>Translate  each  sentence  into  an  expression, an  equation,  or  an  inequality. Use  n  as  your  variable.</vt:lpstr>
      <vt:lpstr>Write  each  equation  or  inequality  in  words.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CAROLINE BERNHARDT</dc:creator>
  <cp:lastModifiedBy>CAROLINE BERNHARDT</cp:lastModifiedBy>
  <cp:revision>30</cp:revision>
  <dcterms:created xsi:type="dcterms:W3CDTF">2018-08-20T22:10:39Z</dcterms:created>
  <dcterms:modified xsi:type="dcterms:W3CDTF">2018-09-01T00:58:39Z</dcterms:modified>
</cp:coreProperties>
</file>