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82" r:id="rId10"/>
    <p:sldId id="262" r:id="rId11"/>
    <p:sldId id="263" r:id="rId12"/>
    <p:sldId id="264" r:id="rId13"/>
    <p:sldId id="265" r:id="rId14"/>
    <p:sldId id="266" r:id="rId15"/>
    <p:sldId id="284" r:id="rId16"/>
    <p:sldId id="267" r:id="rId17"/>
    <p:sldId id="272" r:id="rId18"/>
    <p:sldId id="273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879E-4552-4127-AD03-9638891BA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dirty="0">
                <a:solidFill>
                  <a:srgbClr val="00B0F0"/>
                </a:solidFill>
              </a:rPr>
              <a:t>ALGEBRA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36CF2-94E6-49F9-83B2-2550276B53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BASICS  3</a:t>
            </a:r>
          </a:p>
          <a:p>
            <a:r>
              <a:rPr lang="en-US" dirty="0"/>
              <a:t>COORDINATE  SYSTEMS</a:t>
            </a:r>
          </a:p>
        </p:txBody>
      </p:sp>
    </p:spTree>
    <p:extLst>
      <p:ext uri="{BB962C8B-B14F-4D97-AF65-F5344CB8AC3E}">
        <p14:creationId xmlns:p14="http://schemas.microsoft.com/office/powerpoint/2010/main" val="391420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91B3-A3EF-49FC-9081-09A8AB4D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42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D7A1-58A1-459C-883B-0546F462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2705"/>
            <a:ext cx="9601200" cy="4074695"/>
          </a:xfrm>
        </p:spPr>
        <p:txBody>
          <a:bodyPr>
            <a:normAutofit/>
          </a:bodyPr>
          <a:lstStyle/>
          <a:p>
            <a:r>
              <a:rPr lang="en-US" sz="3200" dirty="0"/>
              <a:t>All  of  the  </a:t>
            </a:r>
            <a:r>
              <a:rPr lang="en-US" sz="3200" b="1" dirty="0">
                <a:solidFill>
                  <a:srgbClr val="00B0F0"/>
                </a:solidFill>
              </a:rPr>
              <a:t>x</a:t>
            </a:r>
            <a:r>
              <a:rPr lang="en-US" sz="3200" dirty="0"/>
              <a:t>  coordinates  are  in  the  DOMAIN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In  the  list  of  ordered  pairs: (</a:t>
            </a:r>
            <a:r>
              <a:rPr lang="en-US" sz="3200" b="1" dirty="0">
                <a:solidFill>
                  <a:srgbClr val="00B0F0"/>
                </a:solidFill>
              </a:rPr>
              <a:t>2</a:t>
            </a:r>
            <a:r>
              <a:rPr lang="en-US" sz="3200" dirty="0"/>
              <a:t>,5)  (</a:t>
            </a:r>
            <a:r>
              <a:rPr lang="en-US" sz="3200" b="1" dirty="0">
                <a:solidFill>
                  <a:srgbClr val="00B0F0"/>
                </a:solidFill>
              </a:rPr>
              <a:t>6</a:t>
            </a:r>
            <a:r>
              <a:rPr lang="en-US" sz="3200" dirty="0"/>
              <a:t>,-2)  (</a:t>
            </a:r>
            <a:r>
              <a:rPr lang="en-US" sz="3200" b="1" dirty="0">
                <a:solidFill>
                  <a:srgbClr val="00B0F0"/>
                </a:solidFill>
              </a:rPr>
              <a:t>4</a:t>
            </a:r>
            <a:r>
              <a:rPr lang="en-US" sz="3200" dirty="0"/>
              <a:t>,3)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</a:t>
            </a:r>
            <a:r>
              <a:rPr lang="en-US" sz="3200" b="1" dirty="0">
                <a:solidFill>
                  <a:srgbClr val="00B0F0"/>
                </a:solidFill>
              </a:rPr>
              <a:t> 2</a:t>
            </a:r>
            <a:r>
              <a:rPr lang="en-US" sz="3200" dirty="0"/>
              <a:t>,  </a:t>
            </a:r>
            <a:r>
              <a:rPr lang="en-US" sz="3200" b="1" dirty="0">
                <a:solidFill>
                  <a:srgbClr val="00B0F0"/>
                </a:solidFill>
              </a:rPr>
              <a:t>4</a:t>
            </a:r>
            <a:r>
              <a:rPr lang="en-US" sz="3200" dirty="0"/>
              <a:t>,  </a:t>
            </a:r>
            <a:r>
              <a:rPr lang="en-US" sz="3200" b="1" dirty="0">
                <a:solidFill>
                  <a:srgbClr val="00B0F0"/>
                </a:solidFill>
              </a:rPr>
              <a:t>6</a:t>
            </a:r>
            <a:r>
              <a:rPr lang="en-US" sz="3200" dirty="0"/>
              <a:t>,  are  in  the  </a:t>
            </a:r>
            <a:r>
              <a:rPr lang="en-US" sz="3200" b="1" dirty="0">
                <a:solidFill>
                  <a:srgbClr val="00B0F0"/>
                </a:solidFill>
              </a:rPr>
              <a:t>x</a:t>
            </a:r>
            <a:r>
              <a:rPr lang="en-US" sz="3200" dirty="0"/>
              <a:t>  domain.</a:t>
            </a:r>
          </a:p>
        </p:txBody>
      </p:sp>
    </p:spTree>
    <p:extLst>
      <p:ext uri="{BB962C8B-B14F-4D97-AF65-F5344CB8AC3E}">
        <p14:creationId xmlns:p14="http://schemas.microsoft.com/office/powerpoint/2010/main" val="77173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91B3-A3EF-49FC-9081-09A8AB4D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42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D7A1-58A1-459C-883B-0546F462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2705"/>
            <a:ext cx="9601200" cy="4074695"/>
          </a:xfrm>
        </p:spPr>
        <p:txBody>
          <a:bodyPr>
            <a:normAutofit/>
          </a:bodyPr>
          <a:lstStyle/>
          <a:p>
            <a:r>
              <a:rPr lang="en-US" sz="3200" dirty="0"/>
              <a:t>All  of  the  </a:t>
            </a:r>
            <a:r>
              <a:rPr lang="en-US" sz="3200" b="1" dirty="0">
                <a:solidFill>
                  <a:srgbClr val="00B0F0"/>
                </a:solidFill>
              </a:rPr>
              <a:t>y</a:t>
            </a:r>
            <a:r>
              <a:rPr lang="en-US" sz="3200" dirty="0"/>
              <a:t>  coordinates  are  in  the  </a:t>
            </a:r>
            <a:r>
              <a:rPr lang="en-US" sz="3200" b="1" dirty="0">
                <a:solidFill>
                  <a:srgbClr val="00B0F0"/>
                </a:solidFill>
              </a:rPr>
              <a:t>RANGE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In  the  list  of  ordered  pairs: (2,</a:t>
            </a:r>
            <a:r>
              <a:rPr lang="en-US" sz="3200" b="1" dirty="0">
                <a:solidFill>
                  <a:srgbClr val="00B0F0"/>
                </a:solidFill>
              </a:rPr>
              <a:t>5</a:t>
            </a:r>
            <a:r>
              <a:rPr lang="en-US" sz="3200" dirty="0"/>
              <a:t>)  (6,</a:t>
            </a:r>
            <a:r>
              <a:rPr lang="en-US" sz="3200" b="1" dirty="0">
                <a:solidFill>
                  <a:srgbClr val="00B0F0"/>
                </a:solidFill>
              </a:rPr>
              <a:t>-2</a:t>
            </a:r>
            <a:r>
              <a:rPr lang="en-US" sz="3200" dirty="0"/>
              <a:t>)  (4,</a:t>
            </a:r>
            <a:r>
              <a:rPr lang="en-US" sz="3200" b="1" dirty="0">
                <a:solidFill>
                  <a:srgbClr val="00B0F0"/>
                </a:solidFill>
              </a:rPr>
              <a:t>3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</a:t>
            </a:r>
            <a:r>
              <a:rPr lang="en-US" sz="3200" b="1" dirty="0">
                <a:solidFill>
                  <a:srgbClr val="00B0F0"/>
                </a:solidFill>
              </a:rPr>
              <a:t>-2</a:t>
            </a:r>
            <a:r>
              <a:rPr lang="en-US" sz="3200" dirty="0"/>
              <a:t>,  </a:t>
            </a:r>
            <a:r>
              <a:rPr lang="en-US" sz="3200" b="1" dirty="0">
                <a:solidFill>
                  <a:srgbClr val="00B0F0"/>
                </a:solidFill>
              </a:rPr>
              <a:t>3</a:t>
            </a:r>
            <a:r>
              <a:rPr lang="en-US" sz="3200" dirty="0"/>
              <a:t>,  </a:t>
            </a:r>
            <a:r>
              <a:rPr lang="en-US" sz="3200" b="1" dirty="0">
                <a:solidFill>
                  <a:srgbClr val="00B0F0"/>
                </a:solidFill>
              </a:rPr>
              <a:t>5</a:t>
            </a:r>
            <a:r>
              <a:rPr lang="en-US" sz="3200" dirty="0"/>
              <a:t>,  are  in  the  </a:t>
            </a:r>
            <a:r>
              <a:rPr lang="en-US" sz="3200" b="1" dirty="0">
                <a:solidFill>
                  <a:srgbClr val="00B0F0"/>
                </a:solidFill>
              </a:rPr>
              <a:t>y</a:t>
            </a:r>
            <a:r>
              <a:rPr lang="en-US" sz="3200" dirty="0"/>
              <a:t>  range.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281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91B3-A3EF-49FC-9081-09A8AB4D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42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D7A1-58A1-459C-883B-0546F462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61147"/>
            <a:ext cx="9601200" cy="3906253"/>
          </a:xfrm>
        </p:spPr>
        <p:txBody>
          <a:bodyPr>
            <a:normAutofit/>
          </a:bodyPr>
          <a:lstStyle/>
          <a:p>
            <a:r>
              <a:rPr lang="en-US" sz="3200" dirty="0"/>
              <a:t>The  set  of  ordered  pairs  is  called  a  relation.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4EA1F-39EC-4C88-A4E1-93D3DF429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870" y="2800850"/>
            <a:ext cx="6213067" cy="34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8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91B3-A3EF-49FC-9081-09A8AB4D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42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Use  the  Function  Chart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191E7E-190A-4994-A888-F115E0E75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762" y="1540042"/>
            <a:ext cx="8240365" cy="46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9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91B3-A3EF-49FC-9081-09A8AB4D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884" y="1132597"/>
            <a:ext cx="9601200" cy="5005137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Find  the  domain  and  range.</a:t>
            </a:r>
            <a:br>
              <a:rPr lang="en-US" sz="3600" dirty="0">
                <a:solidFill>
                  <a:srgbClr val="00B0F0"/>
                </a:solidFill>
              </a:rPr>
            </a:br>
            <a:r>
              <a:rPr lang="en-US" sz="3600" dirty="0">
                <a:solidFill>
                  <a:srgbClr val="00B0F0"/>
                </a:solidFill>
              </a:rPr>
              <a:t>What  is  the  relation?</a:t>
            </a:r>
            <a:br>
              <a:rPr lang="en-US" dirty="0">
                <a:solidFill>
                  <a:srgbClr val="00B0F0"/>
                </a:solidFill>
              </a:rPr>
            </a:b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                           </a:t>
            </a:r>
            <a:r>
              <a:rPr lang="en-US" sz="3600" dirty="0">
                <a:solidFill>
                  <a:srgbClr val="0070C0"/>
                </a:solidFill>
              </a:rPr>
              <a:t>Domain:  ____________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                                Range:  _____________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                                Relation: ____________ 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0877AB-D624-4074-AAEB-A24AF2285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612" y="2265195"/>
            <a:ext cx="3880184" cy="32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9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F224EF-13E0-4CDA-B843-C0830E3AD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90512"/>
            <a:ext cx="64008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7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91B3-A3EF-49FC-9081-09A8AB4D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42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ORDERED 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D7A1-58A1-459C-883B-0546F462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41418"/>
            <a:ext cx="9601200" cy="3525982"/>
          </a:xfrm>
        </p:spPr>
        <p:txBody>
          <a:bodyPr>
            <a:normAutofit/>
          </a:bodyPr>
          <a:lstStyle/>
          <a:p>
            <a:r>
              <a:rPr lang="en-US" sz="3200" dirty="0"/>
              <a:t>Write  the  ordered  pair  </a:t>
            </a:r>
          </a:p>
          <a:p>
            <a:pPr marL="0" indent="0">
              <a:buNone/>
            </a:pPr>
            <a:r>
              <a:rPr lang="en-US" sz="3200" dirty="0"/>
              <a:t>    for  point  A.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A  =  (      ,     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            x     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C7DE4-2219-4FD5-8D9E-C331A813E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7576" b="27070"/>
          <a:stretch/>
        </p:blipFill>
        <p:spPr>
          <a:xfrm>
            <a:off x="6400800" y="1792705"/>
            <a:ext cx="4572000" cy="37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50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91B3-A3EF-49FC-9081-09A8AB4D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42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ORDERED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D7A1-58A1-459C-883B-0546F462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7018"/>
            <a:ext cx="9601200" cy="4440382"/>
          </a:xfrm>
        </p:spPr>
        <p:txBody>
          <a:bodyPr>
            <a:normAutofit/>
          </a:bodyPr>
          <a:lstStyle/>
          <a:p>
            <a:r>
              <a:rPr lang="en-US" sz="3200" dirty="0"/>
              <a:t>Write  the  ordered  pairs  </a:t>
            </a:r>
          </a:p>
          <a:p>
            <a:pPr marL="0" indent="0">
              <a:buNone/>
            </a:pPr>
            <a:r>
              <a:rPr lang="en-US" sz="3200" dirty="0"/>
              <a:t>    for  points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A  =  (    ,    )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B  =  (    ,    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C  =  (    ,    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D  =  (    ,   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0D399-2508-492C-9537-BAAE7ECB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354" y="1540042"/>
            <a:ext cx="4791485" cy="479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78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91B3-A3EF-49FC-9081-09A8AB4D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42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ORDERED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D7A1-58A1-459C-883B-0546F462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7018"/>
            <a:ext cx="9601200" cy="4440382"/>
          </a:xfrm>
        </p:spPr>
        <p:txBody>
          <a:bodyPr>
            <a:normAutofit/>
          </a:bodyPr>
          <a:lstStyle/>
          <a:p>
            <a:r>
              <a:rPr lang="en-US" sz="3200" dirty="0"/>
              <a:t>Write  the  ordered  pairs  </a:t>
            </a:r>
          </a:p>
          <a:p>
            <a:pPr marL="0" indent="0">
              <a:buNone/>
            </a:pPr>
            <a:r>
              <a:rPr lang="en-US" sz="3200" dirty="0"/>
              <a:t>    for  points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3600" b="1" dirty="0">
                <a:solidFill>
                  <a:srgbClr val="0070C0"/>
                </a:solidFill>
              </a:rPr>
              <a:t> A  =  (    ,    )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      B  =  (    ,    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      C  =  (    ,    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      D  =  (    ,   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C57D9-8BAC-4AAB-86AD-B8808CBC9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587" y="1832058"/>
            <a:ext cx="4969628" cy="4340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88FADA-D759-46E0-8108-C80002EF5410}"/>
              </a:ext>
            </a:extLst>
          </p:cNvPr>
          <p:cNvSpPr txBox="1"/>
          <p:nvPr/>
        </p:nvSpPr>
        <p:spPr>
          <a:xfrm>
            <a:off x="9421091" y="2576945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A6B7A-88AF-4A2E-946D-05785E9BCC5C}"/>
              </a:ext>
            </a:extLst>
          </p:cNvPr>
          <p:cNvSpPr txBox="1"/>
          <p:nvPr/>
        </p:nvSpPr>
        <p:spPr>
          <a:xfrm>
            <a:off x="10460182" y="2081205"/>
            <a:ext cx="235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E5E76-E196-41C1-9720-5CB1E34D9EC8}"/>
              </a:ext>
            </a:extLst>
          </p:cNvPr>
          <p:cNvSpPr txBox="1"/>
          <p:nvPr/>
        </p:nvSpPr>
        <p:spPr>
          <a:xfrm>
            <a:off x="8820388" y="3569731"/>
            <a:ext cx="351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C192EB-DA07-4611-8A6D-FCC825E84E62}"/>
              </a:ext>
            </a:extLst>
          </p:cNvPr>
          <p:cNvSpPr txBox="1"/>
          <p:nvPr/>
        </p:nvSpPr>
        <p:spPr>
          <a:xfrm>
            <a:off x="9171766" y="3169621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1906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249CE-4826-465C-8412-C8CC987E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ORDERED  PAIRS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6953B4-6A31-4FC3-BC3C-A0718788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984298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Place  points  on  the 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coordinate  grid.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Identify  each  point  with 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the  corresponding  capital  letter.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A (2,3)   B (-3,3)    C (-5,-3)    D (5,-3)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633062-3FFF-49DC-8904-D15B0DC4D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898" y="1419225"/>
            <a:ext cx="46291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7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91B3-A3EF-49FC-9081-09A8AB4D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20516"/>
            <a:ext cx="9601200" cy="404261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B0F0"/>
                </a:solidFill>
              </a:rPr>
              <a:t>COORDINATE  SYSTEMS</a:t>
            </a:r>
            <a:br>
              <a:rPr lang="en-US" sz="6000" dirty="0">
                <a:solidFill>
                  <a:srgbClr val="00B0F0"/>
                </a:solidFill>
              </a:rPr>
            </a:br>
            <a:r>
              <a:rPr lang="en-US" sz="6000" dirty="0">
                <a:solidFill>
                  <a:srgbClr val="00B0F0"/>
                </a:solidFill>
              </a:rPr>
              <a:t>ORDERED  PAIRS</a:t>
            </a:r>
            <a:br>
              <a:rPr lang="en-US" sz="6000" dirty="0">
                <a:solidFill>
                  <a:srgbClr val="00B0F0"/>
                </a:solidFill>
              </a:rPr>
            </a:br>
            <a:r>
              <a:rPr lang="en-US" sz="6000" dirty="0">
                <a:solidFill>
                  <a:srgbClr val="00B0F0"/>
                </a:solidFill>
              </a:rPr>
              <a:t>RELATIONS</a:t>
            </a:r>
          </a:p>
        </p:txBody>
      </p:sp>
    </p:spTree>
    <p:extLst>
      <p:ext uri="{BB962C8B-B14F-4D97-AF65-F5344CB8AC3E}">
        <p14:creationId xmlns:p14="http://schemas.microsoft.com/office/powerpoint/2010/main" val="4121019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249CE-4826-465C-8412-C8CC987E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ORDERED  PAIRS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6953B4-6A31-4FC3-BC3C-A0718788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984298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Place  points  on  the 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coordinate  grid.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Identify  each  point  with 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the  corresponding  capital  letter.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Q (0, 6)   R (0 ,-4)    S (0,-6)    T (4, 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633062-3FFF-49DC-8904-D15B0DC4D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898" y="1419225"/>
            <a:ext cx="46291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64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01AB-D393-493B-9CF0-47B7DC82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507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5DFC7-ECCA-4D67-9FB3-CAF6E9248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2"/>
            <a:ext cx="6276109" cy="4246418"/>
          </a:xfrm>
        </p:spPr>
        <p:txBody>
          <a:bodyPr>
            <a:normAutofit/>
          </a:bodyPr>
          <a:lstStyle/>
          <a:p>
            <a:r>
              <a:rPr lang="en-US" sz="2800" dirty="0"/>
              <a:t>When  two  ordered  pairs  are  different  only  because  of  the  sign </a:t>
            </a:r>
            <a:r>
              <a:rPr lang="en-US" sz="3600" b="1" dirty="0">
                <a:solidFill>
                  <a:srgbClr val="00B0F0"/>
                </a:solidFill>
              </a:rPr>
              <a:t> - </a:t>
            </a:r>
            <a:r>
              <a:rPr lang="en-US" sz="3200" b="1" dirty="0">
                <a:solidFill>
                  <a:srgbClr val="00B0F0"/>
                </a:solidFill>
              </a:rPr>
              <a:t>+  </a:t>
            </a:r>
            <a:r>
              <a:rPr lang="en-US" sz="2800" dirty="0"/>
              <a:t>the  locations  of  the  points  is</a:t>
            </a:r>
          </a:p>
          <a:p>
            <a:pPr marL="0" indent="0">
              <a:buNone/>
            </a:pPr>
            <a:r>
              <a:rPr lang="en-US" sz="2800" dirty="0"/>
              <a:t>     said  to  be  related  by 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     REFLECTIONS  </a:t>
            </a:r>
            <a:r>
              <a:rPr lang="en-US" sz="2800" dirty="0"/>
              <a:t>across  the  axes.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/>
              <a:t>(If  you  fold  the  paper  in  half  on  the  </a:t>
            </a:r>
          </a:p>
          <a:p>
            <a:pPr marL="0" indent="0">
              <a:buNone/>
            </a:pPr>
            <a:r>
              <a:rPr lang="en-US" sz="2400" dirty="0"/>
              <a:t>y  axis  the  points  are  exactly  the  same)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757BB-6D07-4F55-832B-B62EDB220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277" y="1304925"/>
            <a:ext cx="46101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7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171C0-D12C-4CB3-8B0B-911D15C7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REFLECTIONS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8CC5FF-12DA-4D19-A42D-2097D4D49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4343400"/>
          </a:xfrm>
        </p:spPr>
        <p:txBody>
          <a:bodyPr>
            <a:normAutofit/>
          </a:bodyPr>
          <a:lstStyle/>
          <a:p>
            <a:r>
              <a:rPr lang="en-US" sz="2800" dirty="0"/>
              <a:t>Look  at  the  right  triangles.</a:t>
            </a:r>
          </a:p>
          <a:p>
            <a:pPr marL="0" indent="0">
              <a:buNone/>
            </a:pPr>
            <a:r>
              <a:rPr lang="en-US" sz="2800" dirty="0"/>
              <a:t>    They  are  reflections  of  each</a:t>
            </a:r>
          </a:p>
          <a:p>
            <a:pPr marL="0" indent="0">
              <a:buNone/>
            </a:pPr>
            <a:r>
              <a:rPr lang="en-US" sz="2800" dirty="0"/>
              <a:t>    other.</a:t>
            </a:r>
          </a:p>
          <a:p>
            <a:pPr marL="0" indent="0">
              <a:buNone/>
            </a:pPr>
            <a:r>
              <a:rPr lang="en-US" sz="2800" dirty="0"/>
              <a:t>    Write  the  ordered  pairs  for</a:t>
            </a:r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800">
                <a:solidFill>
                  <a:srgbClr val="CC00CC"/>
                </a:solidFill>
              </a:rPr>
              <a:t>A   </a:t>
            </a:r>
            <a:r>
              <a:rPr lang="en-US" sz="2800" dirty="0">
                <a:solidFill>
                  <a:srgbClr val="CC00CC"/>
                </a:solidFill>
              </a:rPr>
              <a:t>(   ,   )   B  (   </a:t>
            </a:r>
            <a:r>
              <a:rPr lang="en-US" sz="2800">
                <a:solidFill>
                  <a:srgbClr val="CC00CC"/>
                </a:solidFill>
              </a:rPr>
              <a:t>,   )     </a:t>
            </a:r>
            <a:r>
              <a:rPr lang="en-US" sz="2800" dirty="0">
                <a:solidFill>
                  <a:srgbClr val="CC00CC"/>
                </a:solidFill>
              </a:rPr>
              <a:t>C  (   ,   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800" dirty="0">
                <a:solidFill>
                  <a:srgbClr val="00B0F0"/>
                </a:solidFill>
              </a:rPr>
              <a:t>A’  (   ,   )   B’  (   ,   )    C’  (   ,   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2A344-2DE8-4565-979E-C45E5AE75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49" y="1428749"/>
            <a:ext cx="5018539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78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EC7A-D03A-4A82-937A-C11AC7A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QUADRANTS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E04E-0675-4B5A-A5FB-5F057C1C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209309" cy="3581400"/>
          </a:xfrm>
        </p:spPr>
        <p:txBody>
          <a:bodyPr>
            <a:normAutofit/>
          </a:bodyPr>
          <a:lstStyle/>
          <a:p>
            <a:r>
              <a:rPr lang="en-US" sz="2800" b="1" dirty="0"/>
              <a:t>The  intersecting  x- and  </a:t>
            </a:r>
          </a:p>
          <a:p>
            <a:pPr marL="0" indent="0">
              <a:buNone/>
            </a:pPr>
            <a:r>
              <a:rPr lang="en-US" sz="2800" b="1" dirty="0"/>
              <a:t>     y-axes  divide  the  coordinate</a:t>
            </a:r>
          </a:p>
          <a:p>
            <a:pPr marL="0" indent="0">
              <a:buNone/>
            </a:pPr>
            <a:r>
              <a:rPr lang="en-US" sz="2800" b="1" dirty="0"/>
              <a:t>    plane  into  </a:t>
            </a:r>
            <a:r>
              <a:rPr lang="en-US" sz="2800" b="1" dirty="0">
                <a:solidFill>
                  <a:srgbClr val="FF0000"/>
                </a:solidFill>
              </a:rPr>
              <a:t>four</a:t>
            </a:r>
            <a:r>
              <a:rPr lang="en-US" sz="2800" b="1" dirty="0"/>
              <a:t>  sections.</a:t>
            </a:r>
          </a:p>
          <a:p>
            <a:pPr marL="0" indent="0">
              <a:buNone/>
            </a:pPr>
            <a:r>
              <a:rPr lang="en-US" sz="2800" b="1" dirty="0"/>
              <a:t>    These  </a:t>
            </a:r>
            <a:r>
              <a:rPr lang="en-US" sz="2800" b="1" dirty="0">
                <a:solidFill>
                  <a:srgbClr val="FF0000"/>
                </a:solidFill>
              </a:rPr>
              <a:t>four</a:t>
            </a:r>
            <a:r>
              <a:rPr lang="en-US" sz="2800" b="1" dirty="0"/>
              <a:t>  sections  are</a:t>
            </a:r>
          </a:p>
          <a:p>
            <a:pPr marL="0" indent="0">
              <a:buNone/>
            </a:pPr>
            <a:r>
              <a:rPr lang="en-US" sz="2800" b="1" dirty="0"/>
              <a:t>    called  quadrants.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93813-5910-441A-9491-5F69CD72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909" y="1226994"/>
            <a:ext cx="5119178" cy="464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25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F7FD-9902-4F9B-A4A5-85E10283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</a:rPr>
              <a:t>QUADRANTS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D76E0-A28F-4BBA-BF13-755FC3AF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286000"/>
            <a:ext cx="5430982" cy="3581400"/>
          </a:xfrm>
        </p:spPr>
        <p:txBody>
          <a:bodyPr>
            <a:normAutofit/>
          </a:bodyPr>
          <a:lstStyle/>
          <a:p>
            <a:r>
              <a:rPr lang="en-US" sz="2800" b="1" dirty="0"/>
              <a:t>Quadrants  are  named  using </a:t>
            </a:r>
          </a:p>
          <a:p>
            <a:pPr marL="0" indent="0">
              <a:buNone/>
            </a:pPr>
            <a:r>
              <a:rPr lang="en-US" sz="2800" b="1" dirty="0"/>
              <a:t>    the  Roman  numerals  </a:t>
            </a:r>
          </a:p>
          <a:p>
            <a:pPr marL="0" indent="0">
              <a:buNone/>
            </a:pPr>
            <a:r>
              <a:rPr lang="en-US" sz="2800" b="1" dirty="0"/>
              <a:t>    </a:t>
            </a: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II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III</a:t>
            </a:r>
            <a:r>
              <a:rPr lang="en-US" sz="2800" b="1" dirty="0"/>
              <a:t>, and </a:t>
            </a:r>
            <a:r>
              <a:rPr lang="en-US" sz="2800" b="1" dirty="0">
                <a:solidFill>
                  <a:srgbClr val="FF0000"/>
                </a:solidFill>
              </a:rPr>
              <a:t>IV</a:t>
            </a:r>
            <a:r>
              <a:rPr lang="en-US" sz="2800" b="1" dirty="0"/>
              <a:t>  beginning  with </a:t>
            </a:r>
          </a:p>
          <a:p>
            <a:pPr marL="0" indent="0">
              <a:buNone/>
            </a:pPr>
            <a:r>
              <a:rPr lang="en-US" sz="2800" b="1" dirty="0"/>
              <a:t>    the  top  right  quadrant  and</a:t>
            </a:r>
          </a:p>
          <a:p>
            <a:pPr marL="0" indent="0">
              <a:buNone/>
            </a:pPr>
            <a:r>
              <a:rPr lang="en-US" sz="2800" b="1" dirty="0"/>
              <a:t>    moving  counter  clockwise.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DA887-BEA0-4CC8-936B-AEDAC88F8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74" y="1522699"/>
            <a:ext cx="4921230" cy="47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00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A8F54F-E728-46EA-B1B7-1A723079D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491" y="174544"/>
            <a:ext cx="8631382" cy="65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77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5584-72A7-402E-9C15-7FB5E161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COUNTER-CLOCKWISE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68170D-FBC8-48D1-BE91-E133BF77D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1764" y="1428750"/>
            <a:ext cx="6800272" cy="510020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F0EB14-94FD-47C4-A0CD-FBF12A5CAFB5}"/>
              </a:ext>
            </a:extLst>
          </p:cNvPr>
          <p:cNvCxnSpPr>
            <a:cxnSpLocks/>
          </p:cNvCxnSpPr>
          <p:nvPr/>
        </p:nvCxnSpPr>
        <p:spPr>
          <a:xfrm flipV="1">
            <a:off x="8063345" y="5209310"/>
            <a:ext cx="180110" cy="3463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1560A9-B31F-450E-BAF2-270859D6F841}"/>
              </a:ext>
            </a:extLst>
          </p:cNvPr>
          <p:cNvCxnSpPr>
            <a:cxnSpLocks/>
          </p:cNvCxnSpPr>
          <p:nvPr/>
        </p:nvCxnSpPr>
        <p:spPr>
          <a:xfrm flipH="1" flipV="1">
            <a:off x="7952509" y="3685309"/>
            <a:ext cx="200892" cy="2935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483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85B9F1-9434-48EC-81C8-15F86B46B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055" y="316643"/>
            <a:ext cx="5915890" cy="62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88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3E61C0-B8DC-4CA3-B2C1-A5CDA9FA1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1" y="348016"/>
            <a:ext cx="8492835" cy="62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4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5710-52AC-4469-8960-8274717F7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36" y="685800"/>
            <a:ext cx="9490364" cy="79663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Label  the  Quadrants.   I,  II, III,  IV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764CD-14AA-4BC7-8560-415BA8792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34" y="1312622"/>
            <a:ext cx="5640532" cy="52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8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91B3-A3EF-49FC-9081-09A8AB4D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42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COORDINATE 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D7A1-58A1-459C-883B-0546F462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34916"/>
            <a:ext cx="5328337" cy="3232484"/>
          </a:xfrm>
        </p:spPr>
        <p:txBody>
          <a:bodyPr>
            <a:normAutofit/>
          </a:bodyPr>
          <a:lstStyle/>
          <a:p>
            <a:r>
              <a:rPr lang="en-US" sz="3200" dirty="0"/>
              <a:t>A  coordinate  plane  is  </a:t>
            </a:r>
          </a:p>
          <a:p>
            <a:pPr marL="0" indent="0">
              <a:buNone/>
            </a:pPr>
            <a:r>
              <a:rPr lang="en-US" sz="3200" dirty="0"/>
              <a:t>    formed  by  two  </a:t>
            </a:r>
          </a:p>
          <a:p>
            <a:pPr marL="0" indent="0">
              <a:buNone/>
            </a:pPr>
            <a:r>
              <a:rPr lang="en-US" sz="3200" dirty="0"/>
              <a:t>    intersecting  number  lines.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E12EF-95C0-4AE1-B0F1-A2320F3F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37" y="1540042"/>
            <a:ext cx="4769917" cy="46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10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BBF4-2968-4D97-A3A4-59F23D37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486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What  are  the  coordinate  points  on  this  coordinate  plane?</a:t>
            </a:r>
            <a:br>
              <a:rPr lang="en-US" sz="3600" b="1" dirty="0">
                <a:solidFill>
                  <a:srgbClr val="00B0F0"/>
                </a:solidFill>
              </a:rPr>
            </a:b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A   (   ,   )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T   (   ,   )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N  (   ,   )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E   (   ,   )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P   (   ,   )</a:t>
            </a:r>
            <a:br>
              <a:rPr lang="en-US" sz="3600" b="1" dirty="0">
                <a:solidFill>
                  <a:srgbClr val="00B0F0"/>
                </a:solidFill>
              </a:rPr>
            </a:b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Remember:  (x, y)  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x  comes  before  y  in  the  alphabet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B26E93-2FE4-449E-8882-90BD1DCF6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3864" y="1428750"/>
            <a:ext cx="4811947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0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D83E-8519-4134-B54F-75584F14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B0F0"/>
                </a:solidFill>
              </a:rPr>
              <a:t>GRAPH 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3421C-0600-44BF-8D1E-EA6C59900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8691"/>
            <a:ext cx="7135091" cy="4218709"/>
          </a:xfrm>
        </p:spPr>
        <p:txBody>
          <a:bodyPr>
            <a:normAutofit/>
          </a:bodyPr>
          <a:lstStyle/>
          <a:p>
            <a:r>
              <a:rPr lang="en-US" sz="2800" dirty="0"/>
              <a:t>You  can  graph  data  using  ordered  pairs.</a:t>
            </a:r>
          </a:p>
          <a:p>
            <a:pPr marL="0" indent="0">
              <a:buNone/>
            </a:pPr>
            <a:r>
              <a:rPr lang="en-US" sz="2800" dirty="0"/>
              <a:t>Thomas  has  a  summer  job  mowing  lawns.  He  is  paid  $5  per  hour.  The  amount  he  can  earn  in  4  hours  is  shown  in  the  function  table.  Show  hours  worked  on  the  x-axis,  and  dollars  earned  on  the  y-axis.</a:t>
            </a:r>
          </a:p>
          <a:p>
            <a:pPr marL="0" indent="0">
              <a:buNone/>
            </a:pPr>
            <a:r>
              <a:rPr lang="en-US" sz="2800" dirty="0"/>
              <a:t>Graph  the  data.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Draw  a  line  through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your  data  points.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255E54-E36B-4E85-926C-43E6C424E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156771"/>
              </p:ext>
            </p:extLst>
          </p:nvPr>
        </p:nvGraphicFramePr>
        <p:xfrm>
          <a:off x="4636654" y="4460394"/>
          <a:ext cx="2526146" cy="1981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3073">
                  <a:extLst>
                    <a:ext uri="{9D8B030D-6E8A-4147-A177-3AD203B41FA5}">
                      <a16:colId xmlns:a16="http://schemas.microsoft.com/office/drawing/2014/main" val="3604920618"/>
                    </a:ext>
                  </a:extLst>
                </a:gridCol>
                <a:gridCol w="1263073">
                  <a:extLst>
                    <a:ext uri="{9D8B030D-6E8A-4147-A177-3AD203B41FA5}">
                      <a16:colId xmlns:a16="http://schemas.microsoft.com/office/drawing/2014/main" val="2110826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Hours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Dollars 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603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004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261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0863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83492A9-112D-4041-A750-8D7C8A0D5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0" t="38693" r="40585" b="14660"/>
          <a:stretch/>
        </p:blipFill>
        <p:spPr>
          <a:xfrm>
            <a:off x="8506691" y="2534629"/>
            <a:ext cx="3103417" cy="3148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D88478-4F97-4236-9C90-AF1CF4CB4BB1}"/>
              </a:ext>
            </a:extLst>
          </p:cNvPr>
          <p:cNvSpPr txBox="1"/>
          <p:nvPr/>
        </p:nvSpPr>
        <p:spPr>
          <a:xfrm>
            <a:off x="8631382" y="2168499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AA767-167C-4C78-94BB-5221B4A30FFE}"/>
              </a:ext>
            </a:extLst>
          </p:cNvPr>
          <p:cNvSpPr txBox="1"/>
          <p:nvPr/>
        </p:nvSpPr>
        <p:spPr>
          <a:xfrm>
            <a:off x="11630520" y="5380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30074-3C2D-4B21-B00B-EEE6E5D1A113}"/>
              </a:ext>
            </a:extLst>
          </p:cNvPr>
          <p:cNvSpPr txBox="1"/>
          <p:nvPr/>
        </p:nvSpPr>
        <p:spPr>
          <a:xfrm>
            <a:off x="8648514" y="5682734"/>
            <a:ext cx="284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0    1     2    3    4    5    6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7CF56-E97F-4988-90CC-C5E653B9C845}"/>
              </a:ext>
            </a:extLst>
          </p:cNvPr>
          <p:cNvSpPr txBox="1"/>
          <p:nvPr/>
        </p:nvSpPr>
        <p:spPr>
          <a:xfrm>
            <a:off x="8375073" y="3134591"/>
            <a:ext cx="5126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30</a:t>
            </a:r>
          </a:p>
          <a:p>
            <a:endParaRPr lang="en-US" sz="700" dirty="0"/>
          </a:p>
          <a:p>
            <a:r>
              <a:rPr lang="en-US" sz="1600" dirty="0"/>
              <a:t>25</a:t>
            </a:r>
          </a:p>
          <a:p>
            <a:endParaRPr lang="en-US" sz="900" dirty="0"/>
          </a:p>
          <a:p>
            <a:r>
              <a:rPr lang="en-US" sz="1600" dirty="0"/>
              <a:t>20</a:t>
            </a:r>
          </a:p>
          <a:p>
            <a:endParaRPr lang="en-US" sz="900" dirty="0"/>
          </a:p>
          <a:p>
            <a:r>
              <a:rPr lang="en-US" sz="1600" dirty="0"/>
              <a:t>15</a:t>
            </a:r>
          </a:p>
          <a:p>
            <a:endParaRPr lang="en-US" sz="800" dirty="0"/>
          </a:p>
          <a:p>
            <a:r>
              <a:rPr lang="en-US" sz="1600" dirty="0"/>
              <a:t>10</a:t>
            </a:r>
          </a:p>
          <a:p>
            <a:endParaRPr lang="en-US" sz="700" dirty="0"/>
          </a:p>
          <a:p>
            <a:r>
              <a:rPr lang="en-US" sz="1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80341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9CD9-A148-4613-A7C9-5AB1A1EBE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46018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Graph  the 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0E19-BD45-48B6-B110-527E710EB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884218"/>
            <a:ext cx="6096000" cy="3983182"/>
          </a:xfrm>
        </p:spPr>
        <p:txBody>
          <a:bodyPr>
            <a:normAutofit/>
          </a:bodyPr>
          <a:lstStyle/>
          <a:p>
            <a:r>
              <a:rPr lang="en-US" sz="2800" dirty="0"/>
              <a:t>Mr. Voss’ class is selling  pizzas.  They  earn  $2  from  each  pizza  they  sell.  Make  a  table  and  then  graph  to  show  how  much  profit  they  will  earn  if  they  sell  10,  20,  and  30  pizzas.  Label  the  x  axis  and  the  y  axis  on  your  graph.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3FF7A-4D7F-48D0-B079-833EA11C9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170" y="301705"/>
            <a:ext cx="3524866" cy="356633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CB9422-1235-4AA9-A7A5-6C884A6A1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57588"/>
              </p:ext>
            </p:extLst>
          </p:nvPr>
        </p:nvGraphicFramePr>
        <p:xfrm>
          <a:off x="8021782" y="4191000"/>
          <a:ext cx="2798618" cy="198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99309">
                  <a:extLst>
                    <a:ext uri="{9D8B030D-6E8A-4147-A177-3AD203B41FA5}">
                      <a16:colId xmlns:a16="http://schemas.microsoft.com/office/drawing/2014/main" val="3427835682"/>
                    </a:ext>
                  </a:extLst>
                </a:gridCol>
                <a:gridCol w="1399309">
                  <a:extLst>
                    <a:ext uri="{9D8B030D-6E8A-4147-A177-3AD203B41FA5}">
                      <a16:colId xmlns:a16="http://schemas.microsoft.com/office/drawing/2014/main" val="2143556052"/>
                    </a:ext>
                  </a:extLst>
                </a:gridCol>
              </a:tblGrid>
              <a:tr h="3648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Profit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Pizzas 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806941"/>
                  </a:ext>
                </a:extLst>
              </a:tr>
              <a:tr h="36483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14275"/>
                  </a:ext>
                </a:extLst>
              </a:tr>
              <a:tr h="36483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29852"/>
                  </a:ext>
                </a:extLst>
              </a:tr>
              <a:tr h="36483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486828"/>
                  </a:ext>
                </a:extLst>
              </a:tr>
              <a:tr h="36483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771175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132D71-C81E-423E-B555-DA93564C6363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9421091" y="41910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69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10F0-D05D-46A0-8D8D-8859900A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3618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Graph  the 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69E82-CDC7-4218-BE5B-F5434EAFC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98073"/>
            <a:ext cx="6511636" cy="3969327"/>
          </a:xfrm>
        </p:spPr>
        <p:txBody>
          <a:bodyPr>
            <a:normAutofit/>
          </a:bodyPr>
          <a:lstStyle/>
          <a:p>
            <a:r>
              <a:rPr lang="en-US" sz="2800" dirty="0"/>
              <a:t>Elizabeth  makes  $4  on  every  necklace  she  sells.  Create  a  chart  and  then  graph  the  data  to  show  how  much  she  will  make  if  she  sells  4,  6,  8,  10  and  12  necklaces.  Make  sure  to  label  the  x  and  y  axes.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7BC43-7B66-45EB-BD95-AD06DE502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45" y="214130"/>
            <a:ext cx="3823855" cy="386884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0BDAB-6D80-45BC-9998-A01B8E2FD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21445"/>
              </p:ext>
            </p:extLst>
          </p:nvPr>
        </p:nvGraphicFramePr>
        <p:xfrm>
          <a:off x="8128000" y="4418830"/>
          <a:ext cx="34544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21096121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065499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6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2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4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0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4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136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336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3AA9-0445-44F5-9490-CD4F7194F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4909"/>
            <a:ext cx="4724400" cy="561109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Check Point</a:t>
            </a:r>
            <a:br>
              <a:rPr lang="en-US" sz="1600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Write  the  ordered  pair  for each  coordinate  point.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L   (   ,   )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N  (   ,   )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R   (   ,   )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T   (   ,   )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X   (   ,   )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Z   (   ,   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D428A6-9554-4697-A659-F78539BC1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9412" y="869373"/>
            <a:ext cx="5229472" cy="49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1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91B3-A3EF-49FC-9081-09A8AB4D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42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D7A1-58A1-459C-883B-0546F462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2705"/>
            <a:ext cx="5654842" cy="4074695"/>
          </a:xfrm>
        </p:spPr>
        <p:txBody>
          <a:bodyPr>
            <a:normAutofit/>
          </a:bodyPr>
          <a:lstStyle/>
          <a:p>
            <a:r>
              <a:rPr lang="en-US" sz="3200" dirty="0"/>
              <a:t>The  </a:t>
            </a:r>
            <a:r>
              <a:rPr lang="en-US" sz="3200" b="1" dirty="0">
                <a:solidFill>
                  <a:srgbClr val="00B0F0"/>
                </a:solidFill>
              </a:rPr>
              <a:t>H</a:t>
            </a:r>
            <a:r>
              <a:rPr lang="en-US" sz="3200" dirty="0"/>
              <a:t>orizontal  line  is  called  the  x-axis.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3200" dirty="0"/>
              <a:t>The  </a:t>
            </a:r>
            <a:r>
              <a:rPr lang="en-US" sz="3200" b="1" dirty="0">
                <a:solidFill>
                  <a:srgbClr val="00B0F0"/>
                </a:solidFill>
              </a:rPr>
              <a:t>V</a:t>
            </a:r>
            <a:r>
              <a:rPr lang="en-US" sz="3200" dirty="0"/>
              <a:t>ertical  line  is  called  the  y-axis.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200" dirty="0"/>
              <a:t>     The  two-axis  system  is  called  the  </a:t>
            </a:r>
            <a:r>
              <a:rPr lang="en-US" sz="3200" b="1" dirty="0">
                <a:solidFill>
                  <a:srgbClr val="00B0F0"/>
                </a:solidFill>
              </a:rPr>
              <a:t>coordinate  system</a:t>
            </a:r>
            <a:r>
              <a:rPr lang="en-US" sz="32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F3633-A2B2-4121-A0B7-0C1FC9EE2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821" y="1847098"/>
            <a:ext cx="4453730" cy="432510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217720-4421-4301-B204-6AA433CD396A}"/>
              </a:ext>
            </a:extLst>
          </p:cNvPr>
          <p:cNvCxnSpPr/>
          <p:nvPr/>
        </p:nvCxnSpPr>
        <p:spPr>
          <a:xfrm>
            <a:off x="5041232" y="2490537"/>
            <a:ext cx="1528011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116723-D5AB-43C9-87E8-DFCCAA596C16}"/>
              </a:ext>
            </a:extLst>
          </p:cNvPr>
          <p:cNvCxnSpPr>
            <a:cxnSpLocks/>
          </p:cNvCxnSpPr>
          <p:nvPr/>
        </p:nvCxnSpPr>
        <p:spPr>
          <a:xfrm>
            <a:off x="6681538" y="3320716"/>
            <a:ext cx="0" cy="85424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B2CA0B-4CAF-4048-883E-C154D2F42127}"/>
              </a:ext>
            </a:extLst>
          </p:cNvPr>
          <p:cNvSpPr txBox="1"/>
          <p:nvPr/>
        </p:nvSpPr>
        <p:spPr>
          <a:xfrm>
            <a:off x="9209173" y="1343208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C90EE8-C905-4D25-A438-FA5492E5E0B7}"/>
              </a:ext>
            </a:extLst>
          </p:cNvPr>
          <p:cNvSpPr txBox="1"/>
          <p:nvPr/>
        </p:nvSpPr>
        <p:spPr>
          <a:xfrm>
            <a:off x="11578814" y="3544668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0CAAB-CAFD-419D-8B10-E7255586BD91}"/>
              </a:ext>
            </a:extLst>
          </p:cNvPr>
          <p:cNvSpPr txBox="1"/>
          <p:nvPr/>
        </p:nvSpPr>
        <p:spPr>
          <a:xfrm>
            <a:off x="6549192" y="2113165"/>
            <a:ext cx="24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FEAA2-3D98-461F-9121-AF796FB3010D}"/>
              </a:ext>
            </a:extLst>
          </p:cNvPr>
          <p:cNvSpPr txBox="1"/>
          <p:nvPr/>
        </p:nvSpPr>
        <p:spPr>
          <a:xfrm>
            <a:off x="6496225" y="4021680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95438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91B3-A3EF-49FC-9081-09A8AB4D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42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COORDINATE 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D7A1-58A1-459C-883B-0546F462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21305"/>
            <a:ext cx="9601200" cy="3846095"/>
          </a:xfrm>
        </p:spPr>
        <p:txBody>
          <a:bodyPr>
            <a:normAutofit/>
          </a:bodyPr>
          <a:lstStyle/>
          <a:p>
            <a:r>
              <a:rPr lang="en-US" sz="3200" dirty="0"/>
              <a:t>The  coordinates  of  a  point  are  </a:t>
            </a:r>
          </a:p>
          <a:p>
            <a:pPr marL="0" indent="0">
              <a:buNone/>
            </a:pPr>
            <a:r>
              <a:rPr lang="en-US" sz="3200" dirty="0"/>
              <a:t>    represented  by  the  ordered  pair  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rgbClr val="00B0F0"/>
                </a:solidFill>
              </a:rPr>
              <a:t>(x, y)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Remember:  </a:t>
            </a:r>
            <a:r>
              <a:rPr lang="en-US" sz="2400" b="1" dirty="0">
                <a:solidFill>
                  <a:srgbClr val="00B0F0"/>
                </a:solidFill>
              </a:rPr>
              <a:t>x</a:t>
            </a:r>
            <a:r>
              <a:rPr lang="en-US" sz="2400" b="1" dirty="0">
                <a:solidFill>
                  <a:schemeClr val="tx1"/>
                </a:solidFill>
              </a:rPr>
              <a:t>  comes  before  </a:t>
            </a:r>
            <a:r>
              <a:rPr lang="en-US" sz="2400" b="1" dirty="0">
                <a:solidFill>
                  <a:srgbClr val="00B0F0"/>
                </a:solidFill>
              </a:rPr>
              <a:t>y</a:t>
            </a:r>
            <a:r>
              <a:rPr lang="en-US" sz="2400" b="1" dirty="0">
                <a:solidFill>
                  <a:schemeClr val="tx1"/>
                </a:solidFill>
              </a:rPr>
              <a:t>  in  the  alphabet.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30B0D-43A0-4BD3-8A00-A8A944F1D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307" y="2120565"/>
            <a:ext cx="3850626" cy="30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9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79E7-5076-43B3-AD94-EAC65D10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</a:rPr>
              <a:t>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14668-D58E-4624-BB53-AD3536017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A  point  is  a  location.  </a:t>
            </a:r>
          </a:p>
          <a:p>
            <a:pPr marL="0" indent="0">
              <a:buNone/>
            </a:pPr>
            <a:r>
              <a:rPr lang="en-US" sz="3200" b="1" dirty="0"/>
              <a:t>    It  does  not  have  shape  or  size.  </a:t>
            </a:r>
          </a:p>
          <a:p>
            <a:pPr marL="0" indent="0">
              <a:buNone/>
            </a:pPr>
            <a:r>
              <a:rPr lang="en-US" sz="3200" b="1" dirty="0"/>
              <a:t>    It  is  always  named  by  a  capital  letter.</a:t>
            </a:r>
          </a:p>
          <a:p>
            <a:r>
              <a:rPr lang="en-US" sz="3200" b="1" dirty="0"/>
              <a:t>Point 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4400" b="1" dirty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96AE5-AAA7-4BBA-9117-7B05DC8C5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7" t="52526" r="13152"/>
          <a:stretch/>
        </p:blipFill>
        <p:spPr>
          <a:xfrm>
            <a:off x="4710546" y="4127560"/>
            <a:ext cx="5541818" cy="23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7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A089-77F1-404A-BEDB-E9A1F630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B0F0"/>
                </a:solidFill>
              </a:rPr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27DB3-AE9E-4FC4-B276-3149E00D9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45673"/>
            <a:ext cx="9601200" cy="412172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200" b="1" dirty="0"/>
              <a:t>A  line  is  made  up  of  points  and  </a:t>
            </a:r>
          </a:p>
          <a:p>
            <a:pPr marL="0" indent="0">
              <a:buNone/>
            </a:pPr>
            <a:r>
              <a:rPr lang="en-US" sz="3200" b="1" dirty="0"/>
              <a:t>    has  no  thickness  and  no  width.</a:t>
            </a:r>
          </a:p>
          <a:p>
            <a:endParaRPr lang="en-US" dirty="0"/>
          </a:p>
          <a:p>
            <a:r>
              <a:rPr lang="en-US" sz="3200" b="1" dirty="0"/>
              <a:t>There  is  exactly  one  line  through  any  two  points.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70090-3134-48CE-9E78-5ED7892E7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55" y="4114801"/>
            <a:ext cx="8977745" cy="257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7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91B3-A3EF-49FC-9081-09A8AB4D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42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DISTANCE  from  POINT  of 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00B0F0"/>
                </a:solidFill>
              </a:rPr>
              <a:t>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D7A1-58A1-459C-883B-0546F462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58979"/>
            <a:ext cx="9601200" cy="3208421"/>
          </a:xfrm>
        </p:spPr>
        <p:txBody>
          <a:bodyPr>
            <a:normAutofit/>
          </a:bodyPr>
          <a:lstStyle/>
          <a:p>
            <a:r>
              <a:rPr lang="en-US" sz="3200" dirty="0"/>
              <a:t>The  ordered  pair  </a:t>
            </a:r>
            <a:r>
              <a:rPr lang="en-US" sz="4000" b="1" dirty="0">
                <a:solidFill>
                  <a:srgbClr val="00B0F0"/>
                </a:solidFill>
              </a:rPr>
              <a:t>(</a:t>
            </a:r>
            <a:r>
              <a:rPr lang="en-US" sz="4000" b="1" dirty="0" err="1">
                <a:solidFill>
                  <a:srgbClr val="00B0F0"/>
                </a:solidFill>
              </a:rPr>
              <a:t>x,y</a:t>
            </a:r>
            <a:r>
              <a:rPr lang="en-US" sz="4000" b="1" dirty="0">
                <a:solidFill>
                  <a:srgbClr val="00B0F0"/>
                </a:solidFill>
              </a:rPr>
              <a:t>)  </a:t>
            </a:r>
            <a:r>
              <a:rPr lang="en-US" sz="4000" dirty="0"/>
              <a:t> 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shows  the  distance  from   </a:t>
            </a:r>
          </a:p>
          <a:p>
            <a:pPr marL="0" indent="0">
              <a:buNone/>
            </a:pPr>
            <a:r>
              <a:rPr lang="en-US" sz="3200" dirty="0"/>
              <a:t>    the  point  of  origin  </a:t>
            </a:r>
            <a:r>
              <a:rPr lang="en-US" sz="4000" b="1" dirty="0">
                <a:solidFill>
                  <a:srgbClr val="00B0F0"/>
                </a:solidFill>
              </a:rPr>
              <a:t>(0,0)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CA9F9-D333-4BF7-B085-9076F08E2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293" y="1921042"/>
            <a:ext cx="5261811" cy="39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4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5F615B-05F0-4B5F-BCA3-6C33A03F7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3" t="8303" r="8242" b="10867"/>
          <a:stretch/>
        </p:blipFill>
        <p:spPr>
          <a:xfrm>
            <a:off x="1514836" y="637310"/>
            <a:ext cx="9670511" cy="5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840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256</TotalTime>
  <Words>835</Words>
  <Application>Microsoft Office PowerPoint</Application>
  <PresentationFormat>Widescreen</PresentationFormat>
  <Paragraphs>160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Franklin Gothic Book</vt:lpstr>
      <vt:lpstr>Crop</vt:lpstr>
      <vt:lpstr>ALGEBRA</vt:lpstr>
      <vt:lpstr>COORDINATE  SYSTEMS ORDERED  PAIRS RELATIONS</vt:lpstr>
      <vt:lpstr>COORDINATE  PLANE</vt:lpstr>
      <vt:lpstr>AXIS</vt:lpstr>
      <vt:lpstr>COORDINATE  POINTS</vt:lpstr>
      <vt:lpstr>POINT</vt:lpstr>
      <vt:lpstr>LINE</vt:lpstr>
      <vt:lpstr>DISTANCE  from  POINT  of  ORIGIN</vt:lpstr>
      <vt:lpstr>PowerPoint Presentation</vt:lpstr>
      <vt:lpstr>DOMAIN</vt:lpstr>
      <vt:lpstr>RANGE</vt:lpstr>
      <vt:lpstr>RELATION</vt:lpstr>
      <vt:lpstr>Use  the  Function  Chart</vt:lpstr>
      <vt:lpstr>Find  the  domain  and  range. What  is  the  relation?                             Domain:  ____________                                 Range:  _____________                                 Relation: ____________  </vt:lpstr>
      <vt:lpstr>PowerPoint Presentation</vt:lpstr>
      <vt:lpstr>ORDERED PAIR</vt:lpstr>
      <vt:lpstr>ORDERED PAIRS</vt:lpstr>
      <vt:lpstr>ORDERED PAIRS</vt:lpstr>
      <vt:lpstr>ORDERED  PAIRS</vt:lpstr>
      <vt:lpstr>ORDERED  PAIRS</vt:lpstr>
      <vt:lpstr>REFLECTIONS</vt:lpstr>
      <vt:lpstr>REFLECTIONS</vt:lpstr>
      <vt:lpstr>QUADRANTS</vt:lpstr>
      <vt:lpstr>QUADRANTS</vt:lpstr>
      <vt:lpstr>PowerPoint Presentation</vt:lpstr>
      <vt:lpstr>COUNTER-CLOCKWISE</vt:lpstr>
      <vt:lpstr>PowerPoint Presentation</vt:lpstr>
      <vt:lpstr>PowerPoint Presentation</vt:lpstr>
      <vt:lpstr>Label  the  Quadrants.   I,  II, III,  IV  </vt:lpstr>
      <vt:lpstr>What  are  the  coordinate  points  on  this  coordinate  plane?  A   (   ,   ) T   (   ,   ) N  (   ,   ) E   (   ,   ) P   (   ,   )  Remember:  (x, y)   x  comes  before  y  in  the  alphabet</vt:lpstr>
      <vt:lpstr>GRAPH  DATA</vt:lpstr>
      <vt:lpstr>Graph  the  Data</vt:lpstr>
      <vt:lpstr>Graph  the  Data</vt:lpstr>
      <vt:lpstr>Check Point  Write  the  ordered  pair  for each  coordinate  point. L   (   ,   ) N  (   ,   ) R   (   ,   ) T   (   ,   ) X   (   ,   ) Z   (   ,  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CAROLINE BERNHARDT</dc:creator>
  <cp:lastModifiedBy>CAROLINE BERNHARDT</cp:lastModifiedBy>
  <cp:revision>41</cp:revision>
  <dcterms:created xsi:type="dcterms:W3CDTF">2018-09-03T18:20:22Z</dcterms:created>
  <dcterms:modified xsi:type="dcterms:W3CDTF">2018-09-07T23:39:34Z</dcterms:modified>
</cp:coreProperties>
</file>